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6"/>
  </p:notesMasterIdLst>
  <p:handoutMasterIdLst>
    <p:handoutMasterId r:id="rId97"/>
  </p:handoutMasterIdLst>
  <p:sldIdLst>
    <p:sldId id="256" r:id="rId2"/>
    <p:sldId id="316" r:id="rId3"/>
    <p:sldId id="319" r:id="rId4"/>
    <p:sldId id="276" r:id="rId5"/>
    <p:sldId id="274" r:id="rId6"/>
    <p:sldId id="326" r:id="rId7"/>
    <p:sldId id="275" r:id="rId8"/>
    <p:sldId id="257" r:id="rId9"/>
    <p:sldId id="327" r:id="rId10"/>
    <p:sldId id="258" r:id="rId11"/>
    <p:sldId id="322" r:id="rId12"/>
    <p:sldId id="259" r:id="rId13"/>
    <p:sldId id="260" r:id="rId14"/>
    <p:sldId id="261" r:id="rId15"/>
    <p:sldId id="262" r:id="rId16"/>
    <p:sldId id="263" r:id="rId17"/>
    <p:sldId id="273" r:id="rId18"/>
    <p:sldId id="320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278" r:id="rId32"/>
    <p:sldId id="280" r:id="rId33"/>
    <p:sldId id="300" r:id="rId34"/>
    <p:sldId id="281" r:id="rId35"/>
    <p:sldId id="308" r:id="rId36"/>
    <p:sldId id="282" r:id="rId37"/>
    <p:sldId id="311" r:id="rId38"/>
    <p:sldId id="312" r:id="rId39"/>
    <p:sldId id="313" r:id="rId40"/>
    <p:sldId id="321" r:id="rId41"/>
    <p:sldId id="315" r:id="rId42"/>
    <p:sldId id="284" r:id="rId43"/>
    <p:sldId id="285" r:id="rId44"/>
    <p:sldId id="317" r:id="rId45"/>
    <p:sldId id="286" r:id="rId46"/>
    <p:sldId id="306" r:id="rId47"/>
    <p:sldId id="341" r:id="rId48"/>
    <p:sldId id="318" r:id="rId49"/>
    <p:sldId id="287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288" r:id="rId69"/>
    <p:sldId id="279" r:id="rId70"/>
    <p:sldId id="283" r:id="rId71"/>
    <p:sldId id="289" r:id="rId72"/>
    <p:sldId id="360" r:id="rId73"/>
    <p:sldId id="324" r:id="rId74"/>
    <p:sldId id="361" r:id="rId75"/>
    <p:sldId id="290" r:id="rId76"/>
    <p:sldId id="362" r:id="rId77"/>
    <p:sldId id="292" r:id="rId78"/>
    <p:sldId id="293" r:id="rId79"/>
    <p:sldId id="296" r:id="rId80"/>
    <p:sldId id="297" r:id="rId81"/>
    <p:sldId id="325" r:id="rId82"/>
    <p:sldId id="309" r:id="rId83"/>
    <p:sldId id="302" r:id="rId84"/>
    <p:sldId id="310" r:id="rId85"/>
    <p:sldId id="363" r:id="rId86"/>
    <p:sldId id="364" r:id="rId87"/>
    <p:sldId id="298" r:id="rId88"/>
    <p:sldId id="365" r:id="rId89"/>
    <p:sldId id="366" r:id="rId90"/>
    <p:sldId id="367" r:id="rId91"/>
    <p:sldId id="368" r:id="rId92"/>
    <p:sldId id="307" r:id="rId93"/>
    <p:sldId id="314" r:id="rId94"/>
    <p:sldId id="277" r:id="rId95"/>
  </p:sldIdLst>
  <p:sldSz cx="9144000" cy="6858000" type="screen4x3"/>
  <p:notesSz cx="6648450" cy="9782175"/>
  <p:defaultTextStyle>
    <a:defPPr>
      <a:defRPr lang="zh-CN"/>
    </a:defPPr>
    <a:lvl1pPr algn="ctr" rtl="0" fontAlgn="base">
      <a:lnSpc>
        <a:spcPct val="90000"/>
      </a:lnSpc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lnSpc>
        <a:spcPct val="90000"/>
      </a:lnSpc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lnSpc>
        <a:spcPct val="90000"/>
      </a:lnSpc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lnSpc>
        <a:spcPct val="90000"/>
      </a:lnSpc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lnSpc>
        <a:spcPct val="90000"/>
      </a:lnSpc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40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40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40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40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65"/>
    <a:srgbClr val="800080"/>
    <a:srgbClr val="33339A"/>
    <a:srgbClr val="000000"/>
    <a:srgbClr val="333399"/>
    <a:srgbClr val="CC99FF"/>
    <a:srgbClr val="99336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9" autoAdjust="0"/>
    <p:restoredTop sz="93199" autoAdjust="0"/>
  </p:normalViewPr>
  <p:slideViewPr>
    <p:cSldViewPr>
      <p:cViewPr varScale="1">
        <p:scale>
          <a:sx n="107" d="100"/>
          <a:sy n="107" d="100"/>
        </p:scale>
        <p:origin x="18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 b="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 b="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 smtClean="0"/>
            </a:lvl1pPr>
          </a:lstStyle>
          <a:p>
            <a:pPr>
              <a:defRPr/>
            </a:pPr>
            <a:fld id="{F70E3433-7751-4F45-ADEA-5507DE9E88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1306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13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65550" y="0"/>
            <a:ext cx="28813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66F0C-4B31-40CC-803D-8078A3A4A188}" type="datetimeFigureOut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5163" y="4646613"/>
            <a:ext cx="5318125" cy="4402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291638"/>
            <a:ext cx="28813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65550" y="9291638"/>
            <a:ext cx="28813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97640-21C0-418A-82CD-1CDAE726FDE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67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97640-21C0-418A-82CD-1CDAE726FDE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747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tsinghua.edu.cn/chn/index.ht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1026"/>
          <p:cNvGrpSpPr>
            <a:grpSpLocks/>
          </p:cNvGrpSpPr>
          <p:nvPr/>
        </p:nvGrpSpPr>
        <p:grpSpPr bwMode="auto">
          <a:xfrm>
            <a:off x="0" y="0"/>
            <a:ext cx="1476375" cy="6858000"/>
            <a:chOff x="0" y="0"/>
            <a:chExt cx="2016" cy="4320"/>
          </a:xfrm>
        </p:grpSpPr>
        <p:sp>
          <p:nvSpPr>
            <p:cNvPr id="5123" name="Rectangle 1027"/>
            <p:cNvSpPr>
              <a:spLocks noChangeArrowheads="1"/>
            </p:cNvSpPr>
            <p:nvPr/>
          </p:nvSpPr>
          <p:spPr bwMode="auto">
            <a:xfrm>
              <a:off x="0" y="0"/>
              <a:ext cx="479" cy="4320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24" name="Rectangle 1028"/>
            <p:cNvSpPr>
              <a:spLocks noChangeArrowheads="1"/>
            </p:cNvSpPr>
            <p:nvPr/>
          </p:nvSpPr>
          <p:spPr bwMode="auto">
            <a:xfrm>
              <a:off x="431" y="0"/>
              <a:ext cx="1585" cy="672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5134" name="Line 1038"/>
          <p:cNvSpPr>
            <a:spLocks noChangeShapeType="1"/>
          </p:cNvSpPr>
          <p:nvPr userDrawn="1"/>
        </p:nvSpPr>
        <p:spPr bwMode="auto">
          <a:xfrm>
            <a:off x="1476375" y="981075"/>
            <a:ext cx="7515225" cy="9525"/>
          </a:xfrm>
          <a:prstGeom prst="line">
            <a:avLst/>
          </a:prstGeom>
          <a:noFill/>
          <a:ln w="57150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8196" name="Picture 1039" descr="清华大学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12088" y="549275"/>
            <a:ext cx="12954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6" name="Text Box 1040"/>
          <p:cNvSpPr txBox="1">
            <a:spLocks noChangeArrowheads="1"/>
          </p:cNvSpPr>
          <p:nvPr userDrawn="1"/>
        </p:nvSpPr>
        <p:spPr bwMode="auto">
          <a:xfrm>
            <a:off x="7883525" y="44450"/>
            <a:ext cx="1152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zh-CN" sz="2400" i="1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</a:rPr>
              <a:t>FL&amp;A</a:t>
            </a:r>
          </a:p>
        </p:txBody>
      </p:sp>
      <p:sp>
        <p:nvSpPr>
          <p:cNvPr id="5137" name="AutoShape 1041"/>
          <p:cNvSpPr>
            <a:spLocks noChangeArrowheads="1"/>
          </p:cNvSpPr>
          <p:nvPr userDrawn="1"/>
        </p:nvSpPr>
        <p:spPr bwMode="auto">
          <a:xfrm>
            <a:off x="1116013" y="188913"/>
            <a:ext cx="3311525" cy="6477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defRPr/>
            </a:pPr>
            <a:endParaRPr lang="zh-CN" altLang="zh-CN" sz="2400" b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>
    <p:cut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minicheshire@163.com" TargetMode="External"/><Relationship Id="rId2" Type="http://schemas.openxmlformats.org/officeDocument/2006/relationships/hyperlink" Target="http://liuyang2011@tsinghua.edu.cn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37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33.xml"/><Relationship Id="rId4" Type="http://schemas.openxmlformats.org/officeDocument/2006/relationships/slide" Target="slide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slide" Target="slide69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1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7.xml"/><Relationship Id="rId10" Type="http://schemas.openxmlformats.org/officeDocument/2006/relationships/slide" Target="slide14.xml"/><Relationship Id="rId4" Type="http://schemas.openxmlformats.org/officeDocument/2006/relationships/slide" Target="slide8.xml"/><Relationship Id="rId9" Type="http://schemas.openxmlformats.org/officeDocument/2006/relationships/slide" Target="slide12.xml"/><Relationship Id="rId1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44.xml"/><Relationship Id="rId7" Type="http://schemas.openxmlformats.org/officeDocument/2006/relationships/slide" Target="slide46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slide" Target="slide45.xml"/><Relationship Id="rId10" Type="http://schemas.openxmlformats.org/officeDocument/2006/relationships/slide" Target="slide68.xml"/><Relationship Id="rId4" Type="http://schemas.openxmlformats.org/officeDocument/2006/relationships/slide" Target="slide43.xml"/><Relationship Id="rId9" Type="http://schemas.openxmlformats.org/officeDocument/2006/relationships/slide" Target="slide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1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1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2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2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3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3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3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3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4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5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5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6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7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7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8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8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9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1.emf"/><Relationship Id="rId7" Type="http://schemas.openxmlformats.org/officeDocument/2006/relationships/image" Target="../media/image38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image" Target="../media/image36.emf"/><Relationship Id="rId4" Type="http://schemas.openxmlformats.org/officeDocument/2006/relationships/image" Target="../media/image3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lp.csai.tsinghua.edu.cn/~ly/" TargetMode="External"/><Relationship Id="rId2" Type="http://schemas.openxmlformats.org/officeDocument/2006/relationships/hyperlink" Target="mailto:liuyang2011@tsinghua.edu.cn" TargetMode="Externa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8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minicheshire@163.com" TargetMode="Externa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7" Type="http://schemas.openxmlformats.org/officeDocument/2006/relationships/image" Target="../media/image77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78.w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17"/>
          <p:cNvSpPr>
            <a:spLocks noChangeArrowheads="1"/>
          </p:cNvSpPr>
          <p:nvPr/>
        </p:nvSpPr>
        <p:spPr bwMode="auto">
          <a:xfrm>
            <a:off x="1484313" y="195263"/>
            <a:ext cx="222408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第 一 讲</a:t>
            </a:r>
          </a:p>
        </p:txBody>
      </p:sp>
      <p:sp>
        <p:nvSpPr>
          <p:cNvPr id="9223" name="Text Box 1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900113" y="1563688"/>
            <a:ext cx="52562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课程概述及预备知识</a:t>
            </a:r>
          </a:p>
        </p:txBody>
      </p:sp>
      <p:sp>
        <p:nvSpPr>
          <p:cNvPr id="9224" name="Text Box 19"/>
          <p:cNvSpPr txBox="1">
            <a:spLocks noChangeArrowheads="1"/>
          </p:cNvSpPr>
          <p:nvPr/>
        </p:nvSpPr>
        <p:spPr bwMode="auto">
          <a:xfrm>
            <a:off x="2471738" y="3500438"/>
            <a:ext cx="42608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形式语言与自动机</a:t>
            </a:r>
          </a:p>
        </p:txBody>
      </p:sp>
      <p:sp>
        <p:nvSpPr>
          <p:cNvPr id="9225" name="Text Box 20"/>
          <p:cNvSpPr txBox="1">
            <a:spLocks noChangeArrowheads="1"/>
          </p:cNvSpPr>
          <p:nvPr/>
        </p:nvSpPr>
        <p:spPr bwMode="auto">
          <a:xfrm>
            <a:off x="1206500" y="4930775"/>
            <a:ext cx="69659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Formal Languages and Automata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1C4C01-251B-C042-B711-30A0E7147912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01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16"/>
          <p:cNvSpPr>
            <a:spLocks noChangeArrowheads="1"/>
          </p:cNvSpPr>
          <p:nvPr/>
        </p:nvSpPr>
        <p:spPr bwMode="auto">
          <a:xfrm>
            <a:off x="1528763" y="158750"/>
            <a:ext cx="1458912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教 材</a:t>
            </a:r>
          </a:p>
        </p:txBody>
      </p:sp>
      <p:pic>
        <p:nvPicPr>
          <p:cNvPr id="19463" name="Picture 17" descr="fa3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196975"/>
            <a:ext cx="374015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18" descr="fa2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363" y="1239838"/>
            <a:ext cx="3830637" cy="492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B93580-9FEB-BD41-B3AC-2CCC2E35F55F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10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755650" y="1557338"/>
            <a:ext cx="6491905" cy="430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书名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Introduction to Automata Theory,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Languages, and Computation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endParaRPr lang="en-US" altLang="zh-CN" sz="32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作者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John E. </a:t>
            </a:r>
            <a:r>
              <a:rPr lang="en-US" altLang="zh-CN" sz="2400" b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Hopcroft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Cornell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Rajeev </a:t>
            </a:r>
            <a:r>
              <a:rPr lang="en-US" altLang="zh-CN" sz="2400" b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Motwani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Stanford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</a:t>
            </a:r>
            <a:r>
              <a:rPr lang="en-US" altLang="zh-CN" sz="2400" b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Jefferey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D. </a:t>
            </a:r>
            <a:r>
              <a:rPr lang="en-US" altLang="zh-CN" sz="2400" b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Ullman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Stanford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endParaRPr lang="zh-CN" altLang="en-US" sz="32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出版社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Addison Wesley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清华大学出版社影印（第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版），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2001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机械工业出版社影印（第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版），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2008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58000" y="3808413"/>
            <a:ext cx="2063750" cy="2516187"/>
            <a:chOff x="4320" y="2160"/>
            <a:chExt cx="1300" cy="1585"/>
          </a:xfrm>
        </p:grpSpPr>
        <p:pic>
          <p:nvPicPr>
            <p:cNvPr id="20489" name="Picture 10" descr="jeh-thum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56" y="2160"/>
              <a:ext cx="670" cy="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0" name="Text Box 11"/>
            <p:cNvSpPr txBox="1">
              <a:spLocks noChangeArrowheads="1"/>
            </p:cNvSpPr>
            <p:nvPr/>
          </p:nvSpPr>
          <p:spPr bwMode="auto">
            <a:xfrm>
              <a:off x="4320" y="3168"/>
              <a:ext cx="1300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800">
                  <a:latin typeface="Arial" pitchFamily="34" charset="0"/>
                </a:rPr>
                <a:t>John.E.Hopcroft,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1800">
                  <a:latin typeface="Arial" pitchFamily="34" charset="0"/>
                </a:rPr>
                <a:t>the Turing Award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1800">
                  <a:latin typeface="Arial" pitchFamily="34" charset="0"/>
                </a:rPr>
                <a:t>winner in 1986.</a:t>
              </a:r>
            </a:p>
          </p:txBody>
        </p:sp>
      </p:grpSp>
      <p:sp>
        <p:nvSpPr>
          <p:cNvPr id="20488" name="Rectangle 12"/>
          <p:cNvSpPr>
            <a:spLocks noChangeArrowheads="1"/>
          </p:cNvSpPr>
          <p:nvPr/>
        </p:nvSpPr>
        <p:spPr bwMode="auto">
          <a:xfrm>
            <a:off x="1528763" y="158750"/>
            <a:ext cx="1458912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教 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185DF9-4598-834C-93B1-909301CC957E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11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768350" y="1052513"/>
            <a:ext cx="8275663" cy="560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中译本  </a:t>
            </a:r>
            <a:r>
              <a:rPr lang="en-US" altLang="zh-CN" sz="24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Second Edition</a:t>
            </a: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2004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Third Edition</a:t>
            </a:r>
            <a:r>
              <a:rPr lang="en-US" altLang="zh-CN" dirty="0">
                <a:solidFill>
                  <a:srgbClr val="800080"/>
                </a:solidFill>
              </a:rPr>
              <a:t>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2008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机械工业出版社，北京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《</a:t>
            </a:r>
            <a:r>
              <a:rPr lang="en-US" altLang="zh-CN" sz="24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An Introduction to Formal Languages and Automata</a:t>
            </a:r>
            <a:r>
              <a:rPr lang="en-US" altLang="zh-CN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》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Peter Linz  </a:t>
            </a:r>
            <a:r>
              <a:rPr lang="en-US" altLang="zh-CN" sz="24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Third Edition</a:t>
            </a: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2001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Jones &amp; Bartlett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机械工业出版社影印，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2004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中译本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2005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en-US" altLang="zh-CN" sz="1000" dirty="0">
              <a:solidFill>
                <a:srgbClr val="800080"/>
              </a:solidFill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《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形式语言与自动机</a:t>
            </a: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》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陈有祺  编著            机械工业出版社，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2008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《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形式语言与自动机理论</a:t>
            </a: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》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蒋宗礼，姜守旭  编著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清华大学出版社，北京，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2003</a:t>
            </a:r>
          </a:p>
        </p:txBody>
      </p:sp>
      <p:sp>
        <p:nvSpPr>
          <p:cNvPr id="21507" name="Rectangle 14"/>
          <p:cNvSpPr>
            <a:spLocks noChangeArrowheads="1"/>
          </p:cNvSpPr>
          <p:nvPr/>
        </p:nvSpPr>
        <p:spPr bwMode="auto">
          <a:xfrm>
            <a:off x="1511300" y="158750"/>
            <a:ext cx="29892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参 考 书 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02777B-9C1B-5D44-8EF9-DB56B5C23F9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12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Text Box 14"/>
          <p:cNvSpPr txBox="1">
            <a:spLocks noChangeArrowheads="1"/>
          </p:cNvSpPr>
          <p:nvPr/>
        </p:nvSpPr>
        <p:spPr bwMode="auto">
          <a:xfrm>
            <a:off x="952500" y="1477969"/>
            <a:ext cx="6140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r>
              <a:rPr lang="en-US" altLang="zh-CN" sz="3600" dirty="0">
                <a:solidFill>
                  <a:srgbClr val="800080"/>
                </a:solidFill>
                <a:latin typeface="Arial" pitchFamily="34" charset="0"/>
                <a:ea typeface="华文行楷" pitchFamily="2" charset="-122"/>
              </a:rPr>
              <a:t>  </a:t>
            </a:r>
            <a:r>
              <a:rPr lang="zh-CN" altLang="en-US" sz="36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清华网络学堂</a:t>
            </a:r>
          </a:p>
        </p:txBody>
      </p:sp>
      <p:sp>
        <p:nvSpPr>
          <p:cNvPr id="22536" name="Rectangle 15"/>
          <p:cNvSpPr>
            <a:spLocks noChangeArrowheads="1"/>
          </p:cNvSpPr>
          <p:nvPr/>
        </p:nvSpPr>
        <p:spPr bwMode="auto">
          <a:xfrm>
            <a:off x="1511300" y="158750"/>
            <a:ext cx="29892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课 程 网 页</a:t>
            </a:r>
          </a:p>
        </p:txBody>
      </p:sp>
      <p:sp>
        <p:nvSpPr>
          <p:cNvPr id="22538" name="Text Box 17"/>
          <p:cNvSpPr txBox="1">
            <a:spLocks noChangeArrowheads="1"/>
          </p:cNvSpPr>
          <p:nvPr/>
        </p:nvSpPr>
        <p:spPr bwMode="auto">
          <a:xfrm>
            <a:off x="1671638" y="2197106"/>
            <a:ext cx="434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400" b="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http://learn.tsinghua.edu.cn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13BA6A-4275-204A-A6B8-9E27FC964B19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13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503270" y="1214422"/>
            <a:ext cx="8569324" cy="541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课时安排（粗略）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课程概况及预备知识   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学时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有限状态自动机，正规语言，正规表达式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 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第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章，约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10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学时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上下文无关文法，上下文无关语言，下推自动机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 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第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7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章，约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10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学时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图灵机，计算理论初步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 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第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8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章，约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学时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 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第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9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10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章，约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学时</a:t>
            </a:r>
          </a:p>
        </p:txBody>
      </p:sp>
      <p:sp>
        <p:nvSpPr>
          <p:cNvPr id="23559" name="Rectangle 14"/>
          <p:cNvSpPr>
            <a:spLocks noChangeArrowheads="1"/>
          </p:cNvSpPr>
          <p:nvPr/>
        </p:nvSpPr>
        <p:spPr bwMode="auto">
          <a:xfrm>
            <a:off x="1519238" y="158750"/>
            <a:ext cx="528478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课 程 计 划 与 进 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123DDA-25C4-1542-A0EE-B9F3B247972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14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14"/>
          <p:cNvSpPr txBox="1">
            <a:spLocks noChangeArrowheads="1"/>
          </p:cNvSpPr>
          <p:nvPr/>
        </p:nvSpPr>
        <p:spPr bwMode="auto">
          <a:xfrm>
            <a:off x="946172" y="1493851"/>
            <a:ext cx="6769100" cy="419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随堂布置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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以课本中的练习为主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buFont typeface="Symbol" pitchFamily="18" charset="2"/>
              <a:buNone/>
            </a:pPr>
            <a:r>
              <a:rPr lang="zh-CN" altLang="en-US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  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标记：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，，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buFont typeface="Symbol" pitchFamily="18" charset="2"/>
              <a:buNone/>
            </a:pPr>
            <a:endParaRPr lang="zh-CN" altLang="en-US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buFont typeface="Symbol" pitchFamily="18" charset="2"/>
              <a:buNone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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思考题</a:t>
            </a:r>
          </a:p>
          <a:p>
            <a:pPr algn="l"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buFont typeface="Symbol" pitchFamily="18" charset="2"/>
              <a:buNone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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自测题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抽查完成情况</a:t>
            </a:r>
            <a:endParaRPr lang="zh-CN" altLang="en-US" sz="32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按时完成</a:t>
            </a:r>
          </a:p>
        </p:txBody>
      </p:sp>
      <p:sp>
        <p:nvSpPr>
          <p:cNvPr id="24583" name="Rectangle 15"/>
          <p:cNvSpPr>
            <a:spLocks noChangeArrowheads="1"/>
          </p:cNvSpPr>
          <p:nvPr/>
        </p:nvSpPr>
        <p:spPr bwMode="auto">
          <a:xfrm>
            <a:off x="1485900" y="158750"/>
            <a:ext cx="22225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书面作业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FAD4D2-EB14-144F-8E24-07F0211E6A0E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15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Text Box 13"/>
          <p:cNvSpPr txBox="1">
            <a:spLocks noChangeArrowheads="1"/>
          </p:cNvSpPr>
          <p:nvPr/>
        </p:nvSpPr>
        <p:spPr bwMode="auto">
          <a:xfrm>
            <a:off x="1000100" y="1557338"/>
            <a:ext cx="74168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总评成绩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（</a:t>
            </a:r>
            <a:r>
              <a:rPr lang="en-US" altLang="zh-CN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100%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平时成绩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10%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2" algn="l">
              <a:lnSpc>
                <a:spcPct val="100000"/>
              </a:lnSpc>
              <a:buClr>
                <a:srgbClr val="800080"/>
              </a:buClr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2" algn="l">
              <a:lnSpc>
                <a:spcPct val="100000"/>
              </a:lnSpc>
              <a:buClr>
                <a:srgbClr val="800080"/>
              </a:buClr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书面作业（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%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）与平时表现（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%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期中考试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20%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期末考试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70%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25607" name="Rectangle 14"/>
          <p:cNvSpPr>
            <a:spLocks noChangeArrowheads="1"/>
          </p:cNvSpPr>
          <p:nvPr/>
        </p:nvSpPr>
        <p:spPr bwMode="auto">
          <a:xfrm>
            <a:off x="1511300" y="158750"/>
            <a:ext cx="29892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考 核 计 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37B63A-156A-7640-B037-9641C81F54E0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16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13"/>
          <p:cNvSpPr>
            <a:spLocks noChangeArrowheads="1"/>
          </p:cNvSpPr>
          <p:nvPr/>
        </p:nvSpPr>
        <p:spPr bwMode="auto">
          <a:xfrm>
            <a:off x="1538288" y="188913"/>
            <a:ext cx="375443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答 疑 与 交 流</a:t>
            </a:r>
          </a:p>
        </p:txBody>
      </p:sp>
      <p:sp>
        <p:nvSpPr>
          <p:cNvPr id="26631" name="Text Box 14"/>
          <p:cNvSpPr txBox="1">
            <a:spLocks noChangeArrowheads="1"/>
          </p:cNvSpPr>
          <p:nvPr/>
        </p:nvSpPr>
        <p:spPr bwMode="auto">
          <a:xfrm>
            <a:off x="827584" y="1124744"/>
            <a:ext cx="8208912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通过网络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清华网络学堂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（课程讨论区）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问题探讨，交流解题技巧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电子邮件 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hlinkClick r:id="rId2"/>
              </a:rPr>
              <a:t>liuyang2011@tsinghua.edu.cn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hlinkClick r:id="rId3"/>
              </a:rPr>
              <a:t>minicheshire@163.com</a:t>
            </a: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面对面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endParaRPr lang="zh-CN" altLang="en-US" sz="32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时间预约 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r>
              <a:rPr lang="zh-CN" altLang="en-US" sz="1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 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第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Arial" pitchFamily="34" charset="0"/>
              </a:rPr>
              <a:t>–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16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周上班时间（节假日除外）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地点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 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预约时确定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A65F33-80E0-F745-B9CC-843BD6C83FEA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17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预备知识、记号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142976" y="1395425"/>
            <a:ext cx="48307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字母表</a:t>
            </a:r>
            <a:r>
              <a:rPr lang="zh-CN" altLang="en-US"/>
              <a:t> </a:t>
            </a:r>
          </a:p>
        </p:txBody>
      </p:sp>
      <p:sp>
        <p:nvSpPr>
          <p:cNvPr id="27656" name="Text Box 2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142976" y="2112975"/>
            <a:ext cx="48323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字符串 </a:t>
            </a:r>
          </a:p>
        </p:txBody>
      </p:sp>
      <p:sp>
        <p:nvSpPr>
          <p:cNvPr id="27657" name="Text Box 23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142976" y="3408375"/>
            <a:ext cx="48323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字母表上的运算</a:t>
            </a:r>
          </a:p>
        </p:txBody>
      </p:sp>
      <p:sp>
        <p:nvSpPr>
          <p:cNvPr id="27658" name="Text Box 2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142976" y="2760675"/>
            <a:ext cx="5624513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关于字符串的运算</a:t>
            </a:r>
          </a:p>
        </p:txBody>
      </p:sp>
      <p:sp>
        <p:nvSpPr>
          <p:cNvPr id="27659" name="Text Box 25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150914" y="4056075"/>
            <a:ext cx="48323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语言 </a:t>
            </a:r>
          </a:p>
        </p:txBody>
      </p:sp>
      <p:sp>
        <p:nvSpPr>
          <p:cNvPr id="27660" name="Text Box 27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1150914" y="4706950"/>
            <a:ext cx="5624512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关于语言的运算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3BE878-7C74-3F4E-BCC8-EAB49D26532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18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例子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以下哪些句子是正确的？</a:t>
            </a:r>
            <a:r>
              <a:rPr lang="zh-CN" altLang="en-US" dirty="0"/>
              <a:t> 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D6C74882-28ED-5042-A903-5043922D2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089" y="2589436"/>
            <a:ext cx="81786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(a) The boy saw a girl with a telescope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0DAAEB83-4EAA-9D40-8D65-EF98A717C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089" y="3574251"/>
            <a:ext cx="81786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(b) The a telescope boy with saw girl a 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7" name="Text Box 21">
            <a:hlinkClick r:id="rId2" action="ppaction://hlinksldjump"/>
            <a:extLst>
              <a:ext uri="{FF2B5EF4-FFF2-40B4-BE49-F238E27FC236}">
                <a16:creationId xmlns:a16="http://schemas.microsoft.com/office/drawing/2014/main" id="{762C2346-4CBE-6540-AFB5-3F1862C8A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43" y="5217547"/>
            <a:ext cx="79312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如何让计算机知道哪些句子是正确的？</a:t>
            </a:r>
            <a:r>
              <a:rPr lang="zh-CN" altLang="en-US" dirty="0"/>
              <a:t>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05D5B9-EE8C-584A-9223-4FD2A6B6DB1B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19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127867122"/>
      </p:ext>
    </p:extLst>
  </p:cSld>
  <p:clrMapOvr>
    <a:masterClrMapping/>
  </p:clrMapOvr>
  <p:transition spd="med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323975" y="1557338"/>
            <a:ext cx="483076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有关信息</a:t>
            </a:r>
            <a:endParaRPr lang="zh-CN" altLang="en-US" sz="320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7" name="Text Box 9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323975" y="2417763"/>
            <a:ext cx="48323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预备知识、记号</a:t>
            </a:r>
            <a:endParaRPr lang="zh-CN" altLang="en-US" sz="32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8" name="Text Box 10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323975" y="4002088"/>
            <a:ext cx="48323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常用证明技术</a:t>
            </a:r>
            <a:endParaRPr lang="zh-CN" altLang="en-US" sz="320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9" name="Text Box 11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323975" y="3209925"/>
            <a:ext cx="48307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主要知识点预览</a:t>
            </a:r>
            <a:endParaRPr lang="zh-CN" altLang="en-US" sz="320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50" name="Rectangle 12"/>
          <p:cNvSpPr>
            <a:spLocks noChangeArrowheads="1"/>
          </p:cNvSpPr>
          <p:nvPr/>
        </p:nvSpPr>
        <p:spPr bwMode="auto">
          <a:xfrm>
            <a:off x="1487488" y="195263"/>
            <a:ext cx="49561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课程概述及预备知识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A4C7B9-78C6-004D-B5E7-FC8215B08720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02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观察规律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人说的话是有规律的</a:t>
            </a:r>
            <a:endParaRPr lang="zh-CN" altLang="en-US" dirty="0"/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D6C74882-28ED-5042-A903-5043922D2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089" y="2589436"/>
            <a:ext cx="81786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(a) The boy saw a girl with a telescope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0DAAEB83-4EAA-9D40-8D65-EF98A717C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089" y="3574251"/>
            <a:ext cx="81786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(b) The professor gave a talk at the meeting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0B19F04C-FC2A-4947-8B7A-85C02CD5F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089" y="4568194"/>
            <a:ext cx="81786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(c) A boy played a ball in the park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3095F8-D6BB-B94B-97BD-3E0BE89ADB5D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20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523504024"/>
      </p:ext>
    </p:extLst>
  </p:cSld>
  <p:clrMapOvr>
    <a:masterClrMapping/>
  </p:clrMapOvr>
  <p:transition spd="med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总结规律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可否为计算机总结语言的规律？</a:t>
            </a:r>
            <a:endParaRPr lang="zh-CN" altLang="en-US" dirty="0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5A3D18AE-9A0E-9E45-AE29-C7EF6D9E3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3591" y="1838714"/>
            <a:ext cx="576064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DT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the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| a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NN  boy | girl | telescope | talk |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meeting | ball | park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VBD  saw | gave | played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IN  with | at | in</a:t>
            </a:r>
            <a:endParaRPr lang="zh-CN" altLang="en-US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E8241F1-7CA9-0D4E-8D48-B8D9F6075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5083"/>
              </p:ext>
            </p:extLst>
          </p:nvPr>
        </p:nvGraphicFramePr>
        <p:xfrm>
          <a:off x="1973591" y="4365104"/>
          <a:ext cx="5175952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7976">
                  <a:extLst>
                    <a:ext uri="{9D8B030D-6E8A-4147-A177-3AD203B41FA5}">
                      <a16:colId xmlns:a16="http://schemas.microsoft.com/office/drawing/2014/main" val="4352369"/>
                    </a:ext>
                  </a:extLst>
                </a:gridCol>
                <a:gridCol w="2587976">
                  <a:extLst>
                    <a:ext uri="{9D8B030D-6E8A-4147-A177-3AD203B41FA5}">
                      <a16:colId xmlns:a16="http://schemas.microsoft.com/office/drawing/2014/main" val="243552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符号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含义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4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DT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冠词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5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NN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名词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74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VBD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动词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72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IN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介词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342345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4FD8F8FB-98B2-E444-8EEB-123FCA58076B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21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974131283"/>
      </p:ext>
    </p:extLst>
  </p:cSld>
  <p:clrMapOvr>
    <a:masterClrMapping/>
  </p:clrMapOvr>
  <p:transition spd="med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总结规律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可否为计算机总结语言的规律？</a:t>
            </a:r>
            <a:endParaRPr lang="zh-CN" altLang="en-US" dirty="0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5A3D18AE-9A0E-9E45-AE29-C7EF6D9E3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910766"/>
            <a:ext cx="576064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NP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DT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NN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E8241F1-7CA9-0D4E-8D48-B8D9F6075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577649"/>
              </p:ext>
            </p:extLst>
          </p:nvPr>
        </p:nvGraphicFramePr>
        <p:xfrm>
          <a:off x="4825720" y="2027811"/>
          <a:ext cx="355628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8140">
                  <a:extLst>
                    <a:ext uri="{9D8B030D-6E8A-4147-A177-3AD203B41FA5}">
                      <a16:colId xmlns:a16="http://schemas.microsoft.com/office/drawing/2014/main" val="4352369"/>
                    </a:ext>
                  </a:extLst>
                </a:gridCol>
                <a:gridCol w="1778140">
                  <a:extLst>
                    <a:ext uri="{9D8B030D-6E8A-4147-A177-3AD203B41FA5}">
                      <a16:colId xmlns:a16="http://schemas.microsoft.com/office/drawing/2014/main" val="243552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符号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含义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4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DT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冠词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5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NN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名词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74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VBD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动词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72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IN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介词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34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NP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名词短语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197656"/>
                  </a:ext>
                </a:extLst>
              </a:tr>
            </a:tbl>
          </a:graphicData>
        </a:graphic>
      </p:graphicFrame>
      <p:sp>
        <p:nvSpPr>
          <p:cNvPr id="10" name="Text Box 2">
            <a:extLst>
              <a:ext uri="{FF2B5EF4-FFF2-40B4-BE49-F238E27FC236}">
                <a16:creationId xmlns:a16="http://schemas.microsoft.com/office/drawing/2014/main" id="{CEF82915-6545-DE4D-AF45-205BC96FE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935" y="4152543"/>
            <a:ext cx="576064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the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boy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girl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telescope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the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professor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the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meeting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5E37AA-BC2F-9949-80BB-E7EC31C85B09}"/>
              </a:ext>
            </a:extLst>
          </p:cNvPr>
          <p:cNvSpPr txBox="1"/>
          <p:nvPr/>
        </p:nvSpPr>
        <p:spPr>
          <a:xfrm>
            <a:off x="251520" y="3861048"/>
            <a:ext cx="216024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0" dirty="0">
                <a:solidFill>
                  <a:srgbClr val="333399"/>
                </a:solidFill>
              </a:rPr>
              <a:t>示例</a:t>
            </a:r>
            <a:endParaRPr kumimoji="1" lang="zh-CN" altLang="en-US" sz="3600" b="0" dirty="0">
              <a:solidFill>
                <a:srgbClr val="333399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F0F27A-B318-F842-8BFF-4BE02BFD1050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22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29429926"/>
      </p:ext>
    </p:extLst>
  </p:cSld>
  <p:clrMapOvr>
    <a:masterClrMapping/>
  </p:clrMapOvr>
  <p:transition spd="med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总结规律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可否为计算机总结语言的规律？</a:t>
            </a:r>
            <a:endParaRPr lang="zh-CN" altLang="en-US" dirty="0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5A3D18AE-9A0E-9E45-AE29-C7EF6D9E3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910766"/>
            <a:ext cx="576064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NP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DT NN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PP  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IN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NP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E8241F1-7CA9-0D4E-8D48-B8D9F6075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653840"/>
              </p:ext>
            </p:extLst>
          </p:nvPr>
        </p:nvGraphicFramePr>
        <p:xfrm>
          <a:off x="4825720" y="2027811"/>
          <a:ext cx="355628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8140">
                  <a:extLst>
                    <a:ext uri="{9D8B030D-6E8A-4147-A177-3AD203B41FA5}">
                      <a16:colId xmlns:a16="http://schemas.microsoft.com/office/drawing/2014/main" val="4352369"/>
                    </a:ext>
                  </a:extLst>
                </a:gridCol>
                <a:gridCol w="1778140">
                  <a:extLst>
                    <a:ext uri="{9D8B030D-6E8A-4147-A177-3AD203B41FA5}">
                      <a16:colId xmlns:a16="http://schemas.microsoft.com/office/drawing/2014/main" val="243552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符号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含义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4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DT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冠词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5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NN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名词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74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VBD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动词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72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IN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介词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34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NP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名词短语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19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PP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介词短语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950735"/>
                  </a:ext>
                </a:extLst>
              </a:tr>
            </a:tbl>
          </a:graphicData>
        </a:graphic>
      </p:graphicFrame>
      <p:sp>
        <p:nvSpPr>
          <p:cNvPr id="10" name="Text Box 2">
            <a:extLst>
              <a:ext uri="{FF2B5EF4-FFF2-40B4-BE49-F238E27FC236}">
                <a16:creationId xmlns:a16="http://schemas.microsoft.com/office/drawing/2014/main" id="{C8F922D5-FFDE-C742-96A6-16B0C0ABE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935" y="4152543"/>
            <a:ext cx="5760640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with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 telescope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at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the meeting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in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the park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3D5C2F-05D0-6A4F-96E1-00426C185769}"/>
              </a:ext>
            </a:extLst>
          </p:cNvPr>
          <p:cNvSpPr txBox="1"/>
          <p:nvPr/>
        </p:nvSpPr>
        <p:spPr>
          <a:xfrm>
            <a:off x="251520" y="3861048"/>
            <a:ext cx="216024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0" dirty="0">
                <a:solidFill>
                  <a:srgbClr val="333399"/>
                </a:solidFill>
              </a:rPr>
              <a:t>示例</a:t>
            </a:r>
            <a:endParaRPr kumimoji="1" lang="zh-CN" altLang="en-US" sz="3600" b="0" dirty="0">
              <a:solidFill>
                <a:srgbClr val="333399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E487EB-1645-A04C-B4CE-40B497F6D492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23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24352269"/>
      </p:ext>
    </p:extLst>
  </p:cSld>
  <p:clrMapOvr>
    <a:masterClrMapping/>
  </p:clrMapOvr>
  <p:transition spd="med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总结规律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可否为计算机总结语言的规律？</a:t>
            </a:r>
            <a:endParaRPr lang="zh-CN" altLang="en-US" dirty="0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5A3D18AE-9A0E-9E45-AE29-C7EF6D9E3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910766"/>
            <a:ext cx="5760640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NP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DT NN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PP   IN NP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VP 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VBD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NP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E8241F1-7CA9-0D4E-8D48-B8D9F6075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116263"/>
              </p:ext>
            </p:extLst>
          </p:nvPr>
        </p:nvGraphicFramePr>
        <p:xfrm>
          <a:off x="4825720" y="2027811"/>
          <a:ext cx="355628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8140">
                  <a:extLst>
                    <a:ext uri="{9D8B030D-6E8A-4147-A177-3AD203B41FA5}">
                      <a16:colId xmlns:a16="http://schemas.microsoft.com/office/drawing/2014/main" val="4352369"/>
                    </a:ext>
                  </a:extLst>
                </a:gridCol>
                <a:gridCol w="1778140">
                  <a:extLst>
                    <a:ext uri="{9D8B030D-6E8A-4147-A177-3AD203B41FA5}">
                      <a16:colId xmlns:a16="http://schemas.microsoft.com/office/drawing/2014/main" val="243552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符号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含义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4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DT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冠词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5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NN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名词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74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VBD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动词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72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IN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介词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34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NP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名词短语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19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PP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介词短语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95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VP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动词短语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074502"/>
                  </a:ext>
                </a:extLst>
              </a:tr>
            </a:tbl>
          </a:graphicData>
        </a:graphic>
      </p:graphicFrame>
      <p:sp>
        <p:nvSpPr>
          <p:cNvPr id="10" name="Text Box 2">
            <a:extLst>
              <a:ext uri="{FF2B5EF4-FFF2-40B4-BE49-F238E27FC236}">
                <a16:creationId xmlns:a16="http://schemas.microsoft.com/office/drawing/2014/main" id="{2E2B6370-D8E3-AB40-9308-AF61F660B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935" y="4152543"/>
            <a:ext cx="5760640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saw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 girl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gave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 talk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played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 ball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89FDBC-6E0F-E044-82AD-4564FCE7D55E}"/>
              </a:ext>
            </a:extLst>
          </p:cNvPr>
          <p:cNvSpPr txBox="1"/>
          <p:nvPr/>
        </p:nvSpPr>
        <p:spPr>
          <a:xfrm>
            <a:off x="251520" y="3861048"/>
            <a:ext cx="216024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0" dirty="0">
                <a:solidFill>
                  <a:srgbClr val="333399"/>
                </a:solidFill>
              </a:rPr>
              <a:t>示例</a:t>
            </a:r>
            <a:endParaRPr kumimoji="1" lang="zh-CN" altLang="en-US" sz="3600" b="0" dirty="0">
              <a:solidFill>
                <a:srgbClr val="333399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344BE1-A5D7-7B4C-A40E-26EB108F0310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24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56919620"/>
      </p:ext>
    </p:extLst>
  </p:cSld>
  <p:clrMapOvr>
    <a:masterClrMapping/>
  </p:clrMapOvr>
  <p:transition spd="med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总结规律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可否为计算机总结语言的规律？</a:t>
            </a:r>
            <a:endParaRPr lang="zh-CN" altLang="en-US" dirty="0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5A3D18AE-9A0E-9E45-AE29-C7EF6D9E3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910766"/>
            <a:ext cx="5760640" cy="196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NP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DT NN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PP   IN NP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VP  VBD NP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VP 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VP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PP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E8241F1-7CA9-0D4E-8D48-B8D9F6075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61869"/>
              </p:ext>
            </p:extLst>
          </p:nvPr>
        </p:nvGraphicFramePr>
        <p:xfrm>
          <a:off x="4825720" y="2027811"/>
          <a:ext cx="355628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8140">
                  <a:extLst>
                    <a:ext uri="{9D8B030D-6E8A-4147-A177-3AD203B41FA5}">
                      <a16:colId xmlns:a16="http://schemas.microsoft.com/office/drawing/2014/main" val="4352369"/>
                    </a:ext>
                  </a:extLst>
                </a:gridCol>
                <a:gridCol w="1778140">
                  <a:extLst>
                    <a:ext uri="{9D8B030D-6E8A-4147-A177-3AD203B41FA5}">
                      <a16:colId xmlns:a16="http://schemas.microsoft.com/office/drawing/2014/main" val="243552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符号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含义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4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DT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冠词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5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NN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名词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74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VBD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动词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72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IN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介词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34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NP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名词短语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19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PP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介词短语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95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VP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动词短语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074502"/>
                  </a:ext>
                </a:extLst>
              </a:tr>
            </a:tbl>
          </a:graphicData>
        </a:graphic>
      </p:graphicFrame>
      <p:sp>
        <p:nvSpPr>
          <p:cNvPr id="10" name="Text Box 2">
            <a:extLst>
              <a:ext uri="{FF2B5EF4-FFF2-40B4-BE49-F238E27FC236}">
                <a16:creationId xmlns:a16="http://schemas.microsoft.com/office/drawing/2014/main" id="{DBC19039-DF07-D043-A79B-994769CDE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01" y="5586899"/>
            <a:ext cx="576064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saw a girl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with a telescope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gave a talk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at the meeting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692A4F-6FA9-074B-91C3-A5D8A4E202A7}"/>
              </a:ext>
            </a:extLst>
          </p:cNvPr>
          <p:cNvSpPr txBox="1"/>
          <p:nvPr/>
        </p:nvSpPr>
        <p:spPr>
          <a:xfrm>
            <a:off x="26399" y="5346833"/>
            <a:ext cx="216024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0" dirty="0">
                <a:solidFill>
                  <a:srgbClr val="333399"/>
                </a:solidFill>
              </a:rPr>
              <a:t>示例</a:t>
            </a:r>
            <a:endParaRPr kumimoji="1" lang="zh-CN" altLang="en-US" sz="3600" b="0" dirty="0">
              <a:solidFill>
                <a:srgbClr val="333399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F3A43F-482A-3C49-A628-1C070E0A3271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25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828275676"/>
      </p:ext>
    </p:extLst>
  </p:cSld>
  <p:clrMapOvr>
    <a:masterClrMapping/>
  </p:clrMapOvr>
  <p:transition spd="med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总结规律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可否为计算机总结语言的规律？</a:t>
            </a:r>
            <a:endParaRPr lang="zh-CN" altLang="en-US" dirty="0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5A3D18AE-9A0E-9E45-AE29-C7EF6D9E3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910766"/>
            <a:ext cx="576064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NP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DT NN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PP   IN NP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VP  VBD NP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VP  VP PP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 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NP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VP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E8241F1-7CA9-0D4E-8D48-B8D9F6075D89}"/>
              </a:ext>
            </a:extLst>
          </p:cNvPr>
          <p:cNvGraphicFramePr>
            <a:graphicFrameLocks noGrp="1"/>
          </p:cNvGraphicFramePr>
          <p:nvPr/>
        </p:nvGraphicFramePr>
        <p:xfrm>
          <a:off x="4825720" y="2027811"/>
          <a:ext cx="355628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8140">
                  <a:extLst>
                    <a:ext uri="{9D8B030D-6E8A-4147-A177-3AD203B41FA5}">
                      <a16:colId xmlns:a16="http://schemas.microsoft.com/office/drawing/2014/main" val="4352369"/>
                    </a:ext>
                  </a:extLst>
                </a:gridCol>
                <a:gridCol w="1778140">
                  <a:extLst>
                    <a:ext uri="{9D8B030D-6E8A-4147-A177-3AD203B41FA5}">
                      <a16:colId xmlns:a16="http://schemas.microsoft.com/office/drawing/2014/main" val="243552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符号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含义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4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DT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冠词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53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NN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名词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74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VBD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动词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72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IN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介词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34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NP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名词短语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19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PP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介词短语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95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VP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动词短语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07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333399"/>
                          </a:solidFill>
                        </a:rPr>
                        <a:t>S</a:t>
                      </a:r>
                      <a:endParaRPr lang="zh-CN" altLang="en-US" sz="2400" dirty="0">
                        <a:solidFill>
                          <a:srgbClr val="3333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333399"/>
                          </a:solidFill>
                        </a:rPr>
                        <a:t>句子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851053"/>
                  </a:ext>
                </a:extLst>
              </a:tr>
            </a:tbl>
          </a:graphicData>
        </a:graphic>
      </p:graphicFrame>
      <p:sp>
        <p:nvSpPr>
          <p:cNvPr id="10" name="Text Box 2">
            <a:extLst>
              <a:ext uri="{FF2B5EF4-FFF2-40B4-BE49-F238E27FC236}">
                <a16:creationId xmlns:a16="http://schemas.microsoft.com/office/drawing/2014/main" id="{6EC98769-CE46-DA4E-A72D-FA62A413B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6029065"/>
            <a:ext cx="669674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The boy </a:t>
            </a:r>
            <a:r>
              <a:rPr lang="en-US" altLang="zh-CN" sz="2800" b="0" dirty="0">
                <a:solidFill>
                  <a:srgbClr val="00B05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saw a girl with a telescope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85C3AB-66E8-E14B-913E-D91F44D056C0}"/>
              </a:ext>
            </a:extLst>
          </p:cNvPr>
          <p:cNvSpPr txBox="1"/>
          <p:nvPr/>
        </p:nvSpPr>
        <p:spPr>
          <a:xfrm>
            <a:off x="0" y="5629688"/>
            <a:ext cx="216024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0" dirty="0">
                <a:solidFill>
                  <a:srgbClr val="333399"/>
                </a:solidFill>
              </a:rPr>
              <a:t>示例</a:t>
            </a:r>
            <a:endParaRPr kumimoji="1" lang="zh-CN" altLang="en-US" sz="3600" b="0" dirty="0">
              <a:solidFill>
                <a:srgbClr val="333399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7A1285-3C44-3A45-8503-912CD951D85A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26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369298904"/>
      </p:ext>
    </p:extLst>
  </p:cSld>
  <p:clrMapOvr>
    <a:masterClrMapping/>
  </p:clrMapOvr>
  <p:transition spd="med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应用规律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如何让计算机判断一个句子是否合法？</a:t>
            </a:r>
            <a:endParaRPr lang="zh-CN" altLang="en-US" dirty="0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6EC98769-CE46-DA4E-A72D-FA62A413B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564" y="5854099"/>
            <a:ext cx="10433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The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3117B1CF-B179-7149-95BF-B3F98A8DB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387" y="5854099"/>
            <a:ext cx="10433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girl</a:t>
            </a: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09061F1D-9247-1A4A-B601-0B3C87981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2132" y="5854099"/>
            <a:ext cx="10433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saw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B59458E7-C8CD-1944-B05C-F52A34127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749" y="5854099"/>
            <a:ext cx="10433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AABF3468-D590-A648-BFB7-802BF9A26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2658" y="5854099"/>
            <a:ext cx="10433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boy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AADCBBAE-5E8D-6D40-92C4-B37CA5151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493" y="5854099"/>
            <a:ext cx="10433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in</a:t>
            </a: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C0639C6D-520D-C24A-AA04-28DBA7E22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5722" y="5871181"/>
            <a:ext cx="10433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the</a:t>
            </a:r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D056B282-76DE-3542-9FB7-D2F9DB8E4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339" y="5854099"/>
            <a:ext cx="10433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park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66E63AF-5144-E649-B6C3-E858A4FA8371}"/>
              </a:ext>
            </a:extLst>
          </p:cNvPr>
          <p:cNvGrpSpPr/>
          <p:nvPr/>
        </p:nvGrpSpPr>
        <p:grpSpPr>
          <a:xfrm>
            <a:off x="818567" y="4990003"/>
            <a:ext cx="971315" cy="864096"/>
            <a:chOff x="818567" y="4990003"/>
            <a:chExt cx="971315" cy="864096"/>
          </a:xfrm>
        </p:grpSpPr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3C99DC90-C772-E541-A55F-687C68683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567" y="4990003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DT</a:t>
              </a:r>
            </a:p>
          </p:txBody>
        </p:sp>
        <p:cxnSp>
          <p:nvCxnSpPr>
            <p:cNvPr id="3" name="直线连接符 2">
              <a:extLst>
                <a:ext uri="{FF2B5EF4-FFF2-40B4-BE49-F238E27FC236}">
                  <a16:creationId xmlns:a16="http://schemas.microsoft.com/office/drawing/2014/main" id="{B22E8B44-336F-944B-BA27-6C40AE4DFA70}"/>
                </a:ext>
              </a:extLst>
            </p:cNvPr>
            <p:cNvCxnSpPr>
              <a:stCxn id="10" idx="0"/>
              <a:endCxn id="13" idx="2"/>
            </p:cNvCxnSpPr>
            <p:nvPr/>
          </p:nvCxnSpPr>
          <p:spPr bwMode="auto">
            <a:xfrm flipH="1" flipV="1">
              <a:off x="1304225" y="5513223"/>
              <a:ext cx="1" cy="34087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12A1082-A231-7A41-B142-D11EF271C4C6}"/>
              </a:ext>
            </a:extLst>
          </p:cNvPr>
          <p:cNvGrpSpPr/>
          <p:nvPr/>
        </p:nvGrpSpPr>
        <p:grpSpPr>
          <a:xfrm>
            <a:off x="2023390" y="4990003"/>
            <a:ext cx="971315" cy="864096"/>
            <a:chOff x="2023390" y="4990003"/>
            <a:chExt cx="971315" cy="864096"/>
          </a:xfrm>
        </p:grpSpPr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11BABAA4-1CEF-0849-BA09-1D0C4D4BC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3390" y="4990003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NN</a:t>
              </a:r>
            </a:p>
          </p:txBody>
        </p: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D2E9D9F3-9D95-1643-8EAF-0340DC4520F5}"/>
                </a:ext>
              </a:extLst>
            </p:cNvPr>
            <p:cNvCxnSpPr>
              <a:cxnSpLocks/>
              <a:stCxn id="14" idx="0"/>
              <a:endCxn id="21" idx="2"/>
            </p:cNvCxnSpPr>
            <p:nvPr/>
          </p:nvCxnSpPr>
          <p:spPr bwMode="auto">
            <a:xfrm flipH="1" flipV="1">
              <a:off x="2509048" y="5513223"/>
              <a:ext cx="1" cy="34087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B09B57C-F583-BC4C-B228-D3457255762D}"/>
              </a:ext>
            </a:extLst>
          </p:cNvPr>
          <p:cNvGrpSpPr/>
          <p:nvPr/>
        </p:nvGrpSpPr>
        <p:grpSpPr>
          <a:xfrm>
            <a:off x="3088135" y="4990003"/>
            <a:ext cx="971315" cy="864096"/>
            <a:chOff x="3088135" y="4990003"/>
            <a:chExt cx="971315" cy="864096"/>
          </a:xfrm>
        </p:grpSpPr>
        <p:sp>
          <p:nvSpPr>
            <p:cNvPr id="22" name="Text Box 2">
              <a:extLst>
                <a:ext uri="{FF2B5EF4-FFF2-40B4-BE49-F238E27FC236}">
                  <a16:creationId xmlns:a16="http://schemas.microsoft.com/office/drawing/2014/main" id="{39E5D225-B8FB-584F-9DE6-1B4F1F9D7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135" y="4990003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VBD</a:t>
              </a:r>
            </a:p>
          </p:txBody>
        </p: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AA57EE52-1782-BD44-A346-26C37A764293}"/>
                </a:ext>
              </a:extLst>
            </p:cNvPr>
            <p:cNvCxnSpPr>
              <a:cxnSpLocks/>
              <a:stCxn id="15" idx="0"/>
              <a:endCxn id="22" idx="2"/>
            </p:cNvCxnSpPr>
            <p:nvPr/>
          </p:nvCxnSpPr>
          <p:spPr bwMode="auto">
            <a:xfrm flipH="1" flipV="1">
              <a:off x="3573793" y="5513223"/>
              <a:ext cx="1" cy="34087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111644E-FDF6-CF4B-A99A-ADDA63A93C4E}"/>
              </a:ext>
            </a:extLst>
          </p:cNvPr>
          <p:cNvGrpSpPr/>
          <p:nvPr/>
        </p:nvGrpSpPr>
        <p:grpSpPr>
          <a:xfrm>
            <a:off x="4068752" y="4990003"/>
            <a:ext cx="971315" cy="864096"/>
            <a:chOff x="4068752" y="4990003"/>
            <a:chExt cx="971315" cy="864096"/>
          </a:xfrm>
        </p:grpSpPr>
        <p:sp>
          <p:nvSpPr>
            <p:cNvPr id="23" name="Text Box 2">
              <a:extLst>
                <a:ext uri="{FF2B5EF4-FFF2-40B4-BE49-F238E27FC236}">
                  <a16:creationId xmlns:a16="http://schemas.microsoft.com/office/drawing/2014/main" id="{13DA000E-FC06-314C-9C8A-457965C13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8752" y="4990003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DT</a:t>
              </a:r>
            </a:p>
          </p:txBody>
        </p: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6B114154-AA9F-504F-A42E-AFBA1C7F4FBB}"/>
                </a:ext>
              </a:extLst>
            </p:cNvPr>
            <p:cNvCxnSpPr>
              <a:cxnSpLocks/>
              <a:stCxn id="16" idx="0"/>
              <a:endCxn id="23" idx="2"/>
            </p:cNvCxnSpPr>
            <p:nvPr/>
          </p:nvCxnSpPr>
          <p:spPr bwMode="auto">
            <a:xfrm flipH="1" flipV="1">
              <a:off x="4554410" y="5513223"/>
              <a:ext cx="1" cy="34087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48056B4F-5047-EC43-9874-FE78C41DC4B4}"/>
              </a:ext>
            </a:extLst>
          </p:cNvPr>
          <p:cNvGrpSpPr/>
          <p:nvPr/>
        </p:nvGrpSpPr>
        <p:grpSpPr>
          <a:xfrm>
            <a:off x="4918661" y="4990003"/>
            <a:ext cx="971315" cy="864096"/>
            <a:chOff x="4918661" y="4990003"/>
            <a:chExt cx="971315" cy="864096"/>
          </a:xfrm>
        </p:grpSpPr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18F2616B-B73B-D640-A8B6-0A6306E38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8661" y="4990003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NN</a:t>
              </a:r>
            </a:p>
          </p:txBody>
        </p: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B01F7006-B148-DF40-91FD-0AD9F5AF0CE8}"/>
                </a:ext>
              </a:extLst>
            </p:cNvPr>
            <p:cNvCxnSpPr>
              <a:cxnSpLocks/>
              <a:stCxn id="17" idx="0"/>
              <a:endCxn id="24" idx="2"/>
            </p:cNvCxnSpPr>
            <p:nvPr/>
          </p:nvCxnSpPr>
          <p:spPr bwMode="auto">
            <a:xfrm flipH="1" flipV="1">
              <a:off x="5404319" y="5513223"/>
              <a:ext cx="1" cy="34087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4FB9796-DEED-634B-84A1-2CA111AC72C1}"/>
              </a:ext>
            </a:extLst>
          </p:cNvPr>
          <p:cNvGrpSpPr/>
          <p:nvPr/>
        </p:nvGrpSpPr>
        <p:grpSpPr>
          <a:xfrm>
            <a:off x="5720496" y="4990003"/>
            <a:ext cx="971315" cy="864096"/>
            <a:chOff x="5720496" y="4990003"/>
            <a:chExt cx="971315" cy="864096"/>
          </a:xfrm>
        </p:grpSpPr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BA624453-DD7A-6B42-B3B0-2368B4A9E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0496" y="4990003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IN</a:t>
              </a:r>
            </a:p>
          </p:txBody>
        </p: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BD7DE7D5-5485-164B-B4E1-49867660233F}"/>
                </a:ext>
              </a:extLst>
            </p:cNvPr>
            <p:cNvCxnSpPr>
              <a:cxnSpLocks/>
              <a:stCxn id="18" idx="0"/>
              <a:endCxn id="25" idx="2"/>
            </p:cNvCxnSpPr>
            <p:nvPr/>
          </p:nvCxnSpPr>
          <p:spPr bwMode="auto">
            <a:xfrm flipH="1" flipV="1">
              <a:off x="6206154" y="5513223"/>
              <a:ext cx="1" cy="34087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338470D-5D79-C543-8A22-1D5119C62E22}"/>
              </a:ext>
            </a:extLst>
          </p:cNvPr>
          <p:cNvGrpSpPr/>
          <p:nvPr/>
        </p:nvGrpSpPr>
        <p:grpSpPr>
          <a:xfrm>
            <a:off x="6521725" y="5007085"/>
            <a:ext cx="971315" cy="864096"/>
            <a:chOff x="6521725" y="5007085"/>
            <a:chExt cx="971315" cy="864096"/>
          </a:xfrm>
        </p:grpSpPr>
        <p:sp>
          <p:nvSpPr>
            <p:cNvPr id="26" name="Text Box 2">
              <a:extLst>
                <a:ext uri="{FF2B5EF4-FFF2-40B4-BE49-F238E27FC236}">
                  <a16:creationId xmlns:a16="http://schemas.microsoft.com/office/drawing/2014/main" id="{536FBD20-2B5F-1E45-8ECF-C9FFEC447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1725" y="5007085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DT</a:t>
              </a:r>
            </a:p>
          </p:txBody>
        </p:sp>
        <p:cxnSp>
          <p:nvCxnSpPr>
            <p:cNvPr id="51" name="直线连接符 50">
              <a:extLst>
                <a:ext uri="{FF2B5EF4-FFF2-40B4-BE49-F238E27FC236}">
                  <a16:creationId xmlns:a16="http://schemas.microsoft.com/office/drawing/2014/main" id="{C50F1773-43AD-BD4A-BC3A-57E18C5F1BA8}"/>
                </a:ext>
              </a:extLst>
            </p:cNvPr>
            <p:cNvCxnSpPr>
              <a:cxnSpLocks/>
              <a:stCxn id="19" idx="0"/>
              <a:endCxn id="26" idx="2"/>
            </p:cNvCxnSpPr>
            <p:nvPr/>
          </p:nvCxnSpPr>
          <p:spPr bwMode="auto">
            <a:xfrm flipH="1" flipV="1">
              <a:off x="7007383" y="5530305"/>
              <a:ext cx="1" cy="34087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ECF5BE1-5132-2E42-8362-C3972EF2B2E4}"/>
              </a:ext>
            </a:extLst>
          </p:cNvPr>
          <p:cNvGrpSpPr/>
          <p:nvPr/>
        </p:nvGrpSpPr>
        <p:grpSpPr>
          <a:xfrm>
            <a:off x="7500075" y="4990003"/>
            <a:ext cx="971315" cy="864096"/>
            <a:chOff x="7500075" y="4990003"/>
            <a:chExt cx="971315" cy="864096"/>
          </a:xfrm>
        </p:grpSpPr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E6AFA8FA-C403-394B-A40C-D1CA81D610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0075" y="4990003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NN</a:t>
              </a:r>
            </a:p>
          </p:txBody>
        </p: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0DA453AA-51FB-AF46-8301-018E3C11D4B4}"/>
                </a:ext>
              </a:extLst>
            </p:cNvPr>
            <p:cNvCxnSpPr>
              <a:cxnSpLocks/>
              <a:stCxn id="20" idx="0"/>
              <a:endCxn id="27" idx="2"/>
            </p:cNvCxnSpPr>
            <p:nvPr/>
          </p:nvCxnSpPr>
          <p:spPr bwMode="auto">
            <a:xfrm flipH="1" flipV="1">
              <a:off x="7985733" y="5513223"/>
              <a:ext cx="2268" cy="34087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6EBB9DD-2671-DF4A-A5DE-13C37D548066}"/>
              </a:ext>
            </a:extLst>
          </p:cNvPr>
          <p:cNvGrpSpPr/>
          <p:nvPr/>
        </p:nvGrpSpPr>
        <p:grpSpPr>
          <a:xfrm>
            <a:off x="1304225" y="4164209"/>
            <a:ext cx="1204823" cy="825794"/>
            <a:chOff x="1304225" y="4164209"/>
            <a:chExt cx="1204823" cy="825794"/>
          </a:xfrm>
        </p:grpSpPr>
        <p:sp>
          <p:nvSpPr>
            <p:cNvPr id="31" name="Text Box 2">
              <a:extLst>
                <a:ext uri="{FF2B5EF4-FFF2-40B4-BE49-F238E27FC236}">
                  <a16:creationId xmlns:a16="http://schemas.microsoft.com/office/drawing/2014/main" id="{F8AD6BD5-B721-7E4E-BE84-C108C4847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7488" y="4164209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NP</a:t>
              </a:r>
            </a:p>
          </p:txBody>
        </p:sp>
        <p:cxnSp>
          <p:nvCxnSpPr>
            <p:cNvPr id="57" name="直线连接符 56">
              <a:extLst>
                <a:ext uri="{FF2B5EF4-FFF2-40B4-BE49-F238E27FC236}">
                  <a16:creationId xmlns:a16="http://schemas.microsoft.com/office/drawing/2014/main" id="{CC886A52-ED62-2649-9ED6-EF918629EA9F}"/>
                </a:ext>
              </a:extLst>
            </p:cNvPr>
            <p:cNvCxnSpPr>
              <a:cxnSpLocks/>
              <a:stCxn id="13" idx="0"/>
              <a:endCxn id="31" idx="2"/>
            </p:cNvCxnSpPr>
            <p:nvPr/>
          </p:nvCxnSpPr>
          <p:spPr bwMode="auto">
            <a:xfrm flipV="1">
              <a:off x="1304225" y="4687429"/>
              <a:ext cx="668921" cy="302574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AA092317-B785-D74B-A380-D74ED3ABEDC6}"/>
                </a:ext>
              </a:extLst>
            </p:cNvPr>
            <p:cNvCxnSpPr>
              <a:cxnSpLocks/>
              <a:stCxn id="21" idx="0"/>
              <a:endCxn id="31" idx="2"/>
            </p:cNvCxnSpPr>
            <p:nvPr/>
          </p:nvCxnSpPr>
          <p:spPr bwMode="auto">
            <a:xfrm flipH="1" flipV="1">
              <a:off x="1973146" y="4687429"/>
              <a:ext cx="535902" cy="302574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61D6DC8A-FED3-DB49-88D7-8EA47D701DBE}"/>
              </a:ext>
            </a:extLst>
          </p:cNvPr>
          <p:cNvGrpSpPr/>
          <p:nvPr/>
        </p:nvGrpSpPr>
        <p:grpSpPr>
          <a:xfrm>
            <a:off x="4554409" y="4164209"/>
            <a:ext cx="971315" cy="825794"/>
            <a:chOff x="4554409" y="4164209"/>
            <a:chExt cx="971315" cy="825794"/>
          </a:xfrm>
        </p:grpSpPr>
        <p:sp>
          <p:nvSpPr>
            <p:cNvPr id="30" name="Text Box 2">
              <a:extLst>
                <a:ext uri="{FF2B5EF4-FFF2-40B4-BE49-F238E27FC236}">
                  <a16:creationId xmlns:a16="http://schemas.microsoft.com/office/drawing/2014/main" id="{A181BFBC-E14C-CA45-89D5-E446285CF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4409" y="4164209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NP</a:t>
              </a:r>
            </a:p>
          </p:txBody>
        </p: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B13878E5-C3F6-1C4D-B6B8-018E05B1D88C}"/>
                </a:ext>
              </a:extLst>
            </p:cNvPr>
            <p:cNvCxnSpPr>
              <a:cxnSpLocks/>
              <a:stCxn id="23" idx="0"/>
              <a:endCxn id="30" idx="2"/>
            </p:cNvCxnSpPr>
            <p:nvPr/>
          </p:nvCxnSpPr>
          <p:spPr bwMode="auto">
            <a:xfrm flipV="1">
              <a:off x="4554410" y="4687429"/>
              <a:ext cx="485657" cy="302574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直线连接符 68">
              <a:extLst>
                <a:ext uri="{FF2B5EF4-FFF2-40B4-BE49-F238E27FC236}">
                  <a16:creationId xmlns:a16="http://schemas.microsoft.com/office/drawing/2014/main" id="{836D5978-4FE6-7647-8DAD-E361E5089478}"/>
                </a:ext>
              </a:extLst>
            </p:cNvPr>
            <p:cNvCxnSpPr>
              <a:cxnSpLocks/>
              <a:stCxn id="24" idx="0"/>
              <a:endCxn id="30" idx="2"/>
            </p:cNvCxnSpPr>
            <p:nvPr/>
          </p:nvCxnSpPr>
          <p:spPr bwMode="auto">
            <a:xfrm flipH="1" flipV="1">
              <a:off x="5040067" y="4687429"/>
              <a:ext cx="364252" cy="302574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36CEA53C-0757-AC41-A1FD-0D3C7870E34B}"/>
              </a:ext>
            </a:extLst>
          </p:cNvPr>
          <p:cNvGrpSpPr/>
          <p:nvPr/>
        </p:nvGrpSpPr>
        <p:grpSpPr>
          <a:xfrm>
            <a:off x="6938909" y="4179562"/>
            <a:ext cx="1046824" cy="827523"/>
            <a:chOff x="6938909" y="4179562"/>
            <a:chExt cx="1046824" cy="827523"/>
          </a:xfrm>
        </p:grpSpPr>
        <p:sp>
          <p:nvSpPr>
            <p:cNvPr id="28" name="Text Box 2">
              <a:extLst>
                <a:ext uri="{FF2B5EF4-FFF2-40B4-BE49-F238E27FC236}">
                  <a16:creationId xmlns:a16="http://schemas.microsoft.com/office/drawing/2014/main" id="{77C39357-1A2E-4147-96DD-EBA1F52AB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8909" y="4179562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NP</a:t>
              </a:r>
            </a:p>
          </p:txBody>
        </p: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61B32316-3DB4-1C45-89C8-3BF7A1650751}"/>
                </a:ext>
              </a:extLst>
            </p:cNvPr>
            <p:cNvCxnSpPr>
              <a:cxnSpLocks/>
              <a:stCxn id="26" idx="0"/>
              <a:endCxn id="28" idx="2"/>
            </p:cNvCxnSpPr>
            <p:nvPr/>
          </p:nvCxnSpPr>
          <p:spPr bwMode="auto">
            <a:xfrm flipV="1">
              <a:off x="7007383" y="4702782"/>
              <a:ext cx="417184" cy="304303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CBA52554-9E98-5B40-9B78-0ED2917006E6}"/>
                </a:ext>
              </a:extLst>
            </p:cNvPr>
            <p:cNvCxnSpPr>
              <a:cxnSpLocks/>
              <a:stCxn id="27" idx="0"/>
              <a:endCxn id="28" idx="2"/>
            </p:cNvCxnSpPr>
            <p:nvPr/>
          </p:nvCxnSpPr>
          <p:spPr bwMode="auto">
            <a:xfrm flipH="1" flipV="1">
              <a:off x="7424567" y="4702782"/>
              <a:ext cx="561166" cy="287221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56C5C47-4957-F840-AACC-CEA4BE4E330A}"/>
              </a:ext>
            </a:extLst>
          </p:cNvPr>
          <p:cNvGrpSpPr/>
          <p:nvPr/>
        </p:nvGrpSpPr>
        <p:grpSpPr>
          <a:xfrm>
            <a:off x="6185011" y="3577076"/>
            <a:ext cx="1239556" cy="1412927"/>
            <a:chOff x="6185011" y="3577076"/>
            <a:chExt cx="1239556" cy="1412927"/>
          </a:xfrm>
        </p:grpSpPr>
        <p:sp>
          <p:nvSpPr>
            <p:cNvPr id="29" name="Text Box 2">
              <a:extLst>
                <a:ext uri="{FF2B5EF4-FFF2-40B4-BE49-F238E27FC236}">
                  <a16:creationId xmlns:a16="http://schemas.microsoft.com/office/drawing/2014/main" id="{89773C0F-E8EB-FD47-BBD2-3558F79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5011" y="3577076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PP</a:t>
              </a:r>
            </a:p>
          </p:txBody>
        </p:sp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E6E5A4D9-2313-FD49-B428-9CE73E65C684}"/>
                </a:ext>
              </a:extLst>
            </p:cNvPr>
            <p:cNvCxnSpPr>
              <a:cxnSpLocks/>
              <a:stCxn id="25" idx="0"/>
              <a:endCxn id="29" idx="2"/>
            </p:cNvCxnSpPr>
            <p:nvPr/>
          </p:nvCxnSpPr>
          <p:spPr bwMode="auto">
            <a:xfrm flipV="1">
              <a:off x="6206154" y="4100296"/>
              <a:ext cx="464515" cy="889707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直线连接符 80">
              <a:extLst>
                <a:ext uri="{FF2B5EF4-FFF2-40B4-BE49-F238E27FC236}">
                  <a16:creationId xmlns:a16="http://schemas.microsoft.com/office/drawing/2014/main" id="{C362B2D6-7C34-C04B-A4CE-F18E754830B4}"/>
                </a:ext>
              </a:extLst>
            </p:cNvPr>
            <p:cNvCxnSpPr>
              <a:cxnSpLocks/>
              <a:stCxn id="28" idx="0"/>
              <a:endCxn id="29" idx="2"/>
            </p:cNvCxnSpPr>
            <p:nvPr/>
          </p:nvCxnSpPr>
          <p:spPr bwMode="auto">
            <a:xfrm flipH="1" flipV="1">
              <a:off x="6670669" y="4100296"/>
              <a:ext cx="753898" cy="7926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5304AEB-1031-874B-8BA9-D6F101993543}"/>
              </a:ext>
            </a:extLst>
          </p:cNvPr>
          <p:cNvGrpSpPr/>
          <p:nvPr/>
        </p:nvGrpSpPr>
        <p:grpSpPr>
          <a:xfrm>
            <a:off x="3573793" y="3561723"/>
            <a:ext cx="1466274" cy="1428280"/>
            <a:chOff x="3573793" y="3561723"/>
            <a:chExt cx="1466274" cy="1428280"/>
          </a:xfrm>
        </p:grpSpPr>
        <p:sp>
          <p:nvSpPr>
            <p:cNvPr id="32" name="Text Box 2">
              <a:extLst>
                <a:ext uri="{FF2B5EF4-FFF2-40B4-BE49-F238E27FC236}">
                  <a16:creationId xmlns:a16="http://schemas.microsoft.com/office/drawing/2014/main" id="{9F2543B0-DAD3-9344-915A-B1EE544CD8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9797" y="3561723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VP</a:t>
              </a:r>
            </a:p>
          </p:txBody>
        </p: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A8A80185-C0FC-AC47-B77B-B5B977472159}"/>
                </a:ext>
              </a:extLst>
            </p:cNvPr>
            <p:cNvCxnSpPr>
              <a:cxnSpLocks/>
              <a:stCxn id="22" idx="0"/>
              <a:endCxn id="32" idx="2"/>
            </p:cNvCxnSpPr>
            <p:nvPr/>
          </p:nvCxnSpPr>
          <p:spPr bwMode="auto">
            <a:xfrm flipV="1">
              <a:off x="3573793" y="4084943"/>
              <a:ext cx="521662" cy="905060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CA5C967A-8F6B-4E44-AB95-60AA5378B511}"/>
                </a:ext>
              </a:extLst>
            </p:cNvPr>
            <p:cNvCxnSpPr>
              <a:cxnSpLocks/>
              <a:stCxn id="30" idx="0"/>
              <a:endCxn id="32" idx="2"/>
            </p:cNvCxnSpPr>
            <p:nvPr/>
          </p:nvCxnSpPr>
          <p:spPr bwMode="auto">
            <a:xfrm flipH="1" flipV="1">
              <a:off x="4095455" y="4084943"/>
              <a:ext cx="944612" cy="79266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3CE6081F-EBB3-EA43-B68D-CD68150D689B}"/>
              </a:ext>
            </a:extLst>
          </p:cNvPr>
          <p:cNvGrpSpPr/>
          <p:nvPr/>
        </p:nvGrpSpPr>
        <p:grpSpPr>
          <a:xfrm>
            <a:off x="4095455" y="2746491"/>
            <a:ext cx="2575214" cy="830585"/>
            <a:chOff x="4095455" y="2746491"/>
            <a:chExt cx="2575214" cy="830585"/>
          </a:xfrm>
        </p:grpSpPr>
        <p:sp>
          <p:nvSpPr>
            <p:cNvPr id="33" name="Text Box 2">
              <a:extLst>
                <a:ext uri="{FF2B5EF4-FFF2-40B4-BE49-F238E27FC236}">
                  <a16:creationId xmlns:a16="http://schemas.microsoft.com/office/drawing/2014/main" id="{A6B20A45-FBD6-3542-93C6-A563DDF1A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925" y="2746491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VP</a:t>
              </a:r>
            </a:p>
          </p:txBody>
        </p:sp>
        <p:cxnSp>
          <p:nvCxnSpPr>
            <p:cNvPr id="87" name="直线连接符 86">
              <a:extLst>
                <a:ext uri="{FF2B5EF4-FFF2-40B4-BE49-F238E27FC236}">
                  <a16:creationId xmlns:a16="http://schemas.microsoft.com/office/drawing/2014/main" id="{1FF3C3E9-E6E8-904D-B75F-47BED1719098}"/>
                </a:ext>
              </a:extLst>
            </p:cNvPr>
            <p:cNvCxnSpPr>
              <a:cxnSpLocks/>
              <a:stCxn id="32" idx="0"/>
              <a:endCxn id="33" idx="2"/>
            </p:cNvCxnSpPr>
            <p:nvPr/>
          </p:nvCxnSpPr>
          <p:spPr bwMode="auto">
            <a:xfrm flipV="1">
              <a:off x="4095455" y="3269711"/>
              <a:ext cx="1305128" cy="292012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982CB7EA-9A2F-4045-B41F-D4AC7098D4EB}"/>
                </a:ext>
              </a:extLst>
            </p:cNvPr>
            <p:cNvCxnSpPr>
              <a:cxnSpLocks/>
              <a:stCxn id="29" idx="0"/>
              <a:endCxn id="33" idx="2"/>
            </p:cNvCxnSpPr>
            <p:nvPr/>
          </p:nvCxnSpPr>
          <p:spPr bwMode="auto">
            <a:xfrm flipH="1" flipV="1">
              <a:off x="5400583" y="3269711"/>
              <a:ext cx="1270086" cy="307365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D09350E-4083-D54E-8319-ADB0C178DAEA}"/>
              </a:ext>
            </a:extLst>
          </p:cNvPr>
          <p:cNvGrpSpPr/>
          <p:nvPr/>
        </p:nvGrpSpPr>
        <p:grpSpPr>
          <a:xfrm>
            <a:off x="1973146" y="2132856"/>
            <a:ext cx="3427437" cy="2031353"/>
            <a:chOff x="1973146" y="2132856"/>
            <a:chExt cx="3427437" cy="2031353"/>
          </a:xfrm>
        </p:grpSpPr>
        <p:sp>
          <p:nvSpPr>
            <p:cNvPr id="34" name="Text Box 2">
              <a:extLst>
                <a:ext uri="{FF2B5EF4-FFF2-40B4-BE49-F238E27FC236}">
                  <a16:creationId xmlns:a16="http://schemas.microsoft.com/office/drawing/2014/main" id="{2287692D-8348-E44C-BE25-79E7FBBAD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0167" y="2132856"/>
              <a:ext cx="97131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S</a:t>
              </a:r>
            </a:p>
          </p:txBody>
        </p: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BD04F744-F4D2-3649-988B-D87368266CA7}"/>
                </a:ext>
              </a:extLst>
            </p:cNvPr>
            <p:cNvCxnSpPr>
              <a:cxnSpLocks/>
              <a:stCxn id="31" idx="0"/>
              <a:endCxn id="34" idx="2"/>
            </p:cNvCxnSpPr>
            <p:nvPr/>
          </p:nvCxnSpPr>
          <p:spPr bwMode="auto">
            <a:xfrm flipV="1">
              <a:off x="1973146" y="2656076"/>
              <a:ext cx="1452679" cy="1508133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直线连接符 95">
              <a:extLst>
                <a:ext uri="{FF2B5EF4-FFF2-40B4-BE49-F238E27FC236}">
                  <a16:creationId xmlns:a16="http://schemas.microsoft.com/office/drawing/2014/main" id="{748820F7-7467-6746-886D-6ADBE6FE2A2F}"/>
                </a:ext>
              </a:extLst>
            </p:cNvPr>
            <p:cNvCxnSpPr>
              <a:cxnSpLocks/>
              <a:stCxn id="33" idx="0"/>
              <a:endCxn id="34" idx="2"/>
            </p:cNvCxnSpPr>
            <p:nvPr/>
          </p:nvCxnSpPr>
          <p:spPr bwMode="auto">
            <a:xfrm flipH="1" flipV="1">
              <a:off x="3425825" y="2656076"/>
              <a:ext cx="1974758" cy="90415"/>
            </a:xfrm>
            <a:prstGeom prst="line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E56D6C5-ECBC-294D-9270-72C71224033E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27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778758856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应用规律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如何让计算机判断一个句子是否合法？</a:t>
            </a:r>
            <a:endParaRPr lang="zh-CN" altLang="en-US" dirty="0"/>
          </a:p>
        </p:txBody>
      </p:sp>
      <p:sp>
        <p:nvSpPr>
          <p:cNvPr id="68" name="Text Box 2">
            <a:extLst>
              <a:ext uri="{FF2B5EF4-FFF2-40B4-BE49-F238E27FC236}">
                <a16:creationId xmlns:a16="http://schemas.microsoft.com/office/drawing/2014/main" id="{E0163354-5F0B-954A-9804-F46849198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000" y="3095940"/>
            <a:ext cx="81786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The a telescope boy with saw girl a 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F469F92D-1C4B-3B49-BAD7-CD1FD5064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000" y="5262299"/>
            <a:ext cx="81786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The telescope saw a girl with a boy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20DBEDA3-0478-B548-95BC-C1C2995FA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04" y="2140308"/>
            <a:ext cx="81786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反例：无法生成分析树（编程语法错误）</a:t>
            </a:r>
          </a:p>
        </p:txBody>
      </p:sp>
      <p:sp>
        <p:nvSpPr>
          <p:cNvPr id="73" name="Text Box 2">
            <a:extLst>
              <a:ext uri="{FF2B5EF4-FFF2-40B4-BE49-F238E27FC236}">
                <a16:creationId xmlns:a16="http://schemas.microsoft.com/office/drawing/2014/main" id="{76A549F2-910F-2343-8852-21D156BF1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000" y="4306667"/>
            <a:ext cx="81786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挑战：可以生成分析树但不合逻辑（编程逻辑错误）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723DAE0-FDD0-7A42-9BD2-7A39E18825F2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28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465840567"/>
      </p:ext>
    </p:extLst>
  </p:cSld>
  <p:clrMapOvr>
    <a:masterClrMapping/>
  </p:clrMapOvr>
  <p:transition spd="med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第二种思路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如何让计算机判断一个句子是否合法？</a:t>
            </a:r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453D717-510B-8A48-974D-0FE414B8A374}"/>
              </a:ext>
            </a:extLst>
          </p:cNvPr>
          <p:cNvSpPr/>
          <p:nvPr/>
        </p:nvSpPr>
        <p:spPr bwMode="auto">
          <a:xfrm>
            <a:off x="2817226" y="2759726"/>
            <a:ext cx="720080" cy="738363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4DB07BC8-5C50-694A-BB8B-53A5BFA561C0}"/>
              </a:ext>
            </a:extLst>
          </p:cNvPr>
          <p:cNvCxnSpPr>
            <a:cxnSpLocks/>
          </p:cNvCxnSpPr>
          <p:nvPr/>
        </p:nvCxnSpPr>
        <p:spPr bwMode="auto">
          <a:xfrm>
            <a:off x="1449074" y="3128907"/>
            <a:ext cx="1368152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83E5A974-C759-EC4E-85BC-85DBB3AEAFDA}"/>
              </a:ext>
            </a:extLst>
          </p:cNvPr>
          <p:cNvSpPr/>
          <p:nvPr/>
        </p:nvSpPr>
        <p:spPr bwMode="auto">
          <a:xfrm>
            <a:off x="4905458" y="2759726"/>
            <a:ext cx="720080" cy="738363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21DD78E-C224-514E-B86C-5917D59D1711}"/>
              </a:ext>
            </a:extLst>
          </p:cNvPr>
          <p:cNvSpPr/>
          <p:nvPr/>
        </p:nvSpPr>
        <p:spPr bwMode="auto">
          <a:xfrm>
            <a:off x="6993690" y="2759726"/>
            <a:ext cx="720080" cy="738363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96FE372-6E74-D546-ADEB-E884A057BB71}"/>
              </a:ext>
            </a:extLst>
          </p:cNvPr>
          <p:cNvCxnSpPr>
            <a:cxnSpLocks/>
          </p:cNvCxnSpPr>
          <p:nvPr/>
        </p:nvCxnSpPr>
        <p:spPr bwMode="auto">
          <a:xfrm>
            <a:off x="3537306" y="3128907"/>
            <a:ext cx="1368152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D2100B3-AD1D-FE41-A2DA-A630FE5AF595}"/>
              </a:ext>
            </a:extLst>
          </p:cNvPr>
          <p:cNvCxnSpPr>
            <a:cxnSpLocks/>
          </p:cNvCxnSpPr>
          <p:nvPr/>
        </p:nvCxnSpPr>
        <p:spPr bwMode="auto">
          <a:xfrm>
            <a:off x="5625538" y="3149389"/>
            <a:ext cx="1368152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CB7D03C5-02DF-1F4E-B9F2-87936B9362EE}"/>
              </a:ext>
            </a:extLst>
          </p:cNvPr>
          <p:cNvSpPr/>
          <p:nvPr/>
        </p:nvSpPr>
        <p:spPr bwMode="auto">
          <a:xfrm>
            <a:off x="7069890" y="2835925"/>
            <a:ext cx="567680" cy="585963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rgbClr val="333399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5893D4-6A7E-9F4A-B2FE-897147B42EC8}"/>
              </a:ext>
            </a:extLst>
          </p:cNvPr>
          <p:cNvSpPr txBox="1"/>
          <p:nvPr/>
        </p:nvSpPr>
        <p:spPr>
          <a:xfrm>
            <a:off x="1266958" y="2503873"/>
            <a:ext cx="15121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0" i="1" dirty="0">
                <a:solidFill>
                  <a:srgbClr val="333399"/>
                </a:solidFill>
              </a:rPr>
              <a:t>start</a:t>
            </a:r>
            <a:endParaRPr kumimoji="1" lang="zh-CN" altLang="en-US" sz="3600" b="0" i="1" dirty="0">
              <a:solidFill>
                <a:srgbClr val="333399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EF8E44-0CF1-5248-9563-178FEA590816}"/>
              </a:ext>
            </a:extLst>
          </p:cNvPr>
          <p:cNvSpPr txBox="1"/>
          <p:nvPr/>
        </p:nvSpPr>
        <p:spPr>
          <a:xfrm>
            <a:off x="3391194" y="2503872"/>
            <a:ext cx="15121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dirty="0">
                <a:solidFill>
                  <a:srgbClr val="333399"/>
                </a:solidFill>
              </a:rPr>
              <a:t>a</a:t>
            </a:r>
            <a:endParaRPr kumimoji="1" lang="zh-CN" altLang="en-US" sz="3600" b="0" dirty="0">
              <a:solidFill>
                <a:srgbClr val="333399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4DB3B2F-65E0-F04D-AFA3-B2D556B74B81}"/>
              </a:ext>
            </a:extLst>
          </p:cNvPr>
          <p:cNvSpPr txBox="1"/>
          <p:nvPr/>
        </p:nvSpPr>
        <p:spPr>
          <a:xfrm>
            <a:off x="5536940" y="2503872"/>
            <a:ext cx="15121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dirty="0">
                <a:solidFill>
                  <a:srgbClr val="333399"/>
                </a:solidFill>
              </a:rPr>
              <a:t>boy</a:t>
            </a:r>
            <a:endParaRPr kumimoji="1" lang="zh-CN" altLang="en-US" sz="3600" b="0" dirty="0">
              <a:solidFill>
                <a:srgbClr val="333399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172D27-DCDB-3240-8F0A-2ECA82EF039E}"/>
              </a:ext>
            </a:extLst>
          </p:cNvPr>
          <p:cNvSpPr txBox="1"/>
          <p:nvPr/>
        </p:nvSpPr>
        <p:spPr>
          <a:xfrm>
            <a:off x="5536940" y="3222379"/>
            <a:ext cx="15121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dirty="0">
                <a:solidFill>
                  <a:srgbClr val="333399"/>
                </a:solidFill>
              </a:rPr>
              <a:t>girl</a:t>
            </a:r>
            <a:endParaRPr kumimoji="1" lang="zh-CN" altLang="en-US" sz="3600" b="0" dirty="0">
              <a:solidFill>
                <a:srgbClr val="333399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CA22852-39EE-3B4C-917D-451C50F0CA55}"/>
              </a:ext>
            </a:extLst>
          </p:cNvPr>
          <p:cNvSpPr txBox="1"/>
          <p:nvPr/>
        </p:nvSpPr>
        <p:spPr>
          <a:xfrm>
            <a:off x="3391194" y="3222379"/>
            <a:ext cx="151216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0" dirty="0">
                <a:solidFill>
                  <a:srgbClr val="333399"/>
                </a:solidFill>
              </a:rPr>
              <a:t>the</a:t>
            </a:r>
            <a:endParaRPr kumimoji="1" lang="zh-CN" altLang="en-US" sz="3600" b="0" dirty="0">
              <a:solidFill>
                <a:srgbClr val="333399"/>
              </a:solidFill>
            </a:endParaRPr>
          </a:p>
        </p:txBody>
      </p:sp>
      <p:sp>
        <p:nvSpPr>
          <p:cNvPr id="36" name="Text Box 2">
            <a:extLst>
              <a:ext uri="{FF2B5EF4-FFF2-40B4-BE49-F238E27FC236}">
                <a16:creationId xmlns:a16="http://schemas.microsoft.com/office/drawing/2014/main" id="{84D9285E-053D-8442-961B-CD1C20846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160" y="4077072"/>
            <a:ext cx="7080428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333399"/>
                </a:solidFill>
                <a:latin typeface="+mn-ea"/>
                <a:ea typeface="+mn-ea"/>
                <a:sym typeface="Symbol" pitchFamily="18" charset="2"/>
              </a:rPr>
              <a:t>建立一种图结构，给定一个句子，如果从起点（即</a:t>
            </a:r>
            <a:r>
              <a:rPr lang="en-US" altLang="zh-CN" sz="2800" dirty="0">
                <a:solidFill>
                  <a:srgbClr val="333399"/>
                </a:solidFill>
                <a:latin typeface="+mn-ea"/>
                <a:ea typeface="+mn-ea"/>
                <a:sym typeface="Symbol" pitchFamily="18" charset="2"/>
              </a:rPr>
              <a:t>start</a:t>
            </a:r>
            <a:r>
              <a:rPr lang="zh-CN" altLang="en-US" sz="2800" dirty="0">
                <a:solidFill>
                  <a:srgbClr val="333399"/>
                </a:solidFill>
                <a:latin typeface="+mn-ea"/>
                <a:ea typeface="+mn-ea"/>
                <a:sym typeface="Symbol" pitchFamily="18" charset="2"/>
              </a:rPr>
              <a:t>）出发，如果匹配边上的词就转到下个节点，一路最终能够走到终点（即双圈节点），即认为该句子合法。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380051D-63B7-E54E-AFF5-5E2A8A5CF476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29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571884589"/>
      </p:ext>
    </p:extLst>
  </p:cSld>
  <p:clrMapOvr>
    <a:masterClrMapping/>
  </p:clrMapOvr>
  <p:transition spd="med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36638" y="1487488"/>
            <a:ext cx="28876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课程信息</a:t>
            </a:r>
          </a:p>
        </p:txBody>
      </p:sp>
      <p:sp>
        <p:nvSpPr>
          <p:cNvPr id="11271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036638" y="2208213"/>
            <a:ext cx="31035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课程性质</a:t>
            </a:r>
          </a:p>
        </p:txBody>
      </p:sp>
      <p:sp>
        <p:nvSpPr>
          <p:cNvPr id="11272" name="Text Box 10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036638" y="4373563"/>
            <a:ext cx="2816225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教师信息</a:t>
            </a:r>
          </a:p>
        </p:txBody>
      </p:sp>
      <p:sp>
        <p:nvSpPr>
          <p:cNvPr id="11273" name="Text 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36638" y="3644900"/>
            <a:ext cx="2816225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相关课程</a:t>
            </a:r>
          </a:p>
        </p:txBody>
      </p:sp>
      <p:sp>
        <p:nvSpPr>
          <p:cNvPr id="11274" name="Rectangle 12"/>
          <p:cNvSpPr>
            <a:spLocks noChangeArrowheads="1"/>
          </p:cNvSpPr>
          <p:nvPr/>
        </p:nvSpPr>
        <p:spPr bwMode="auto">
          <a:xfrm>
            <a:off x="1487488" y="195263"/>
            <a:ext cx="236378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有关信息</a:t>
            </a:r>
          </a:p>
        </p:txBody>
      </p:sp>
      <p:sp>
        <p:nvSpPr>
          <p:cNvPr id="11275" name="Text Box 13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044575" y="5157788"/>
            <a:ext cx="273526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助教信息</a:t>
            </a:r>
          </a:p>
        </p:txBody>
      </p:sp>
      <p:sp>
        <p:nvSpPr>
          <p:cNvPr id="11276" name="Text Box 14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1044575" y="5886450"/>
            <a:ext cx="28082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教材</a:t>
            </a:r>
          </a:p>
        </p:txBody>
      </p:sp>
      <p:sp>
        <p:nvSpPr>
          <p:cNvPr id="11277" name="Text Box 15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4932363" y="2201863"/>
            <a:ext cx="2879725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课程网页</a:t>
            </a:r>
          </a:p>
        </p:txBody>
      </p:sp>
      <p:sp>
        <p:nvSpPr>
          <p:cNvPr id="11278" name="Text Box 16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4932363" y="1481138"/>
            <a:ext cx="2663825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参考书目</a:t>
            </a:r>
          </a:p>
        </p:txBody>
      </p:sp>
      <p:sp>
        <p:nvSpPr>
          <p:cNvPr id="11279" name="Text Box 17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4932363" y="2921000"/>
            <a:ext cx="41036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课程计划与进度</a:t>
            </a:r>
          </a:p>
        </p:txBody>
      </p:sp>
      <p:sp>
        <p:nvSpPr>
          <p:cNvPr id="11280" name="Text Box 18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4932363" y="5154613"/>
            <a:ext cx="3455987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答疑与交流</a:t>
            </a:r>
          </a:p>
        </p:txBody>
      </p:sp>
      <p:sp>
        <p:nvSpPr>
          <p:cNvPr id="11281" name="Text Box 19">
            <a:hlinkClick r:id="rId12" action="ppaction://hlinksldjump"/>
          </p:cNvPr>
          <p:cNvSpPr txBox="1">
            <a:spLocks noChangeArrowheads="1"/>
          </p:cNvSpPr>
          <p:nvPr/>
        </p:nvSpPr>
        <p:spPr bwMode="auto">
          <a:xfrm>
            <a:off x="4932363" y="4433888"/>
            <a:ext cx="3095625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考核计划</a:t>
            </a:r>
          </a:p>
        </p:txBody>
      </p:sp>
      <p:sp>
        <p:nvSpPr>
          <p:cNvPr id="11282" name="Text Box 20">
            <a:hlinkClick r:id="rId13" action="ppaction://hlinksldjump"/>
          </p:cNvPr>
          <p:cNvSpPr txBox="1">
            <a:spLocks noChangeArrowheads="1"/>
          </p:cNvSpPr>
          <p:nvPr/>
        </p:nvSpPr>
        <p:spPr bwMode="auto">
          <a:xfrm>
            <a:off x="4932363" y="3641725"/>
            <a:ext cx="2879725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书面作业</a:t>
            </a:r>
          </a:p>
        </p:txBody>
      </p:sp>
      <p:sp>
        <p:nvSpPr>
          <p:cNvPr id="11283" name="Text Box 21">
            <a:hlinkClick r:id="rId14" action="ppaction://hlinksldjump"/>
          </p:cNvPr>
          <p:cNvSpPr txBox="1">
            <a:spLocks noChangeArrowheads="1"/>
          </p:cNvSpPr>
          <p:nvPr/>
        </p:nvSpPr>
        <p:spPr bwMode="auto">
          <a:xfrm>
            <a:off x="1036638" y="2913063"/>
            <a:ext cx="3606800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教学内容和目标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06DFEE-241E-684B-8F98-FD6AA0342010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03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1487488" y="195263"/>
            <a:ext cx="387667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课程内容</a:t>
            </a:r>
          </a:p>
        </p:txBody>
      </p:sp>
      <p:sp>
        <p:nvSpPr>
          <p:cNvPr id="27655" name="Text Box 2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9312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本课程就是讲授分析语言的这两种思路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26535F-F043-0B4E-B8EA-C14ACAB40422}"/>
              </a:ext>
            </a:extLst>
          </p:cNvPr>
          <p:cNvSpPr txBox="1"/>
          <p:nvPr/>
        </p:nvSpPr>
        <p:spPr>
          <a:xfrm>
            <a:off x="1157207" y="2636912"/>
            <a:ext cx="676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形式语言   </a:t>
            </a:r>
            <a:r>
              <a:rPr kumimoji="1" lang="zh-CN" altLang="en-US" sz="3200" dirty="0">
                <a:solidFill>
                  <a:srgbClr val="000000"/>
                </a:solidFill>
              </a:rPr>
              <a:t>与    </a:t>
            </a:r>
            <a:r>
              <a:rPr kumimoji="1" lang="zh-CN" altLang="en-US" dirty="0">
                <a:solidFill>
                  <a:srgbClr val="00B050"/>
                </a:solidFill>
              </a:rPr>
              <a:t>自动机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917DFF-CB8E-2D4F-8199-B163B82F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255" y="3392824"/>
            <a:ext cx="2826104" cy="1595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B4032D-EF94-C54A-A97D-2FECA4CEE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367" y="3591592"/>
            <a:ext cx="3476358" cy="904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AE2DA3-6904-8F40-A2AB-841478B988F4}"/>
              </a:ext>
            </a:extLst>
          </p:cNvPr>
          <p:cNvSpPr txBox="1"/>
          <p:nvPr/>
        </p:nvSpPr>
        <p:spPr>
          <a:xfrm>
            <a:off x="1835696" y="5693595"/>
            <a:ext cx="56166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一体两面，殊途同归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EECAA4-1C94-244F-93FB-CADAF383F88C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30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082962447"/>
      </p:ext>
    </p:extLst>
  </p:cSld>
  <p:clrMapOvr>
    <a:masterClrMapping/>
  </p:clrMapOvr>
  <p:transition spd="med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646113" y="1497028"/>
            <a:ext cx="837864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概念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形式符号的非空有限集合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记号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常用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表示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endParaRPr lang="zh-CN" altLang="en-US" sz="32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举例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latin typeface="Arial" pitchFamily="34" charset="0"/>
                <a:ea typeface="楷体_GB2312" pitchFamily="49" charset="-122"/>
              </a:rPr>
              <a:t> </a:t>
            </a: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英文字母表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a,  b,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…, z, A, B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…, Z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en-US" altLang="zh-CN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英文标点符号表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; : . ? ! ’ ‘ “ ” ( ) [ ] – -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en-US" altLang="zh-CN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汉字表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…,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自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…,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动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…,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机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…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化学元素表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H, He, Li, …, </a:t>
            </a:r>
            <a:r>
              <a:rPr lang="en-US" altLang="zh-CN" sz="2800" b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Une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= 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y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任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意 </a:t>
            </a:r>
          </a:p>
        </p:txBody>
      </p:sp>
      <p:sp>
        <p:nvSpPr>
          <p:cNvPr id="28679" name="Rectangle 11"/>
          <p:cNvSpPr>
            <a:spLocks noChangeArrowheads="1"/>
          </p:cNvSpPr>
          <p:nvPr/>
        </p:nvSpPr>
        <p:spPr bwMode="auto">
          <a:xfrm>
            <a:off x="1512888" y="188913"/>
            <a:ext cx="5364162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800080"/>
                </a:solidFill>
                <a:latin typeface="Arial" pitchFamily="34" charset="0"/>
                <a:ea typeface="华文行楷" pitchFamily="2" charset="-122"/>
              </a:rPr>
              <a:t>字 母 表 （</a:t>
            </a:r>
            <a:r>
              <a:rPr lang="en-US" altLang="zh-CN" i="1" dirty="0">
                <a:solidFill>
                  <a:srgbClr val="800080"/>
                </a:solidFill>
                <a:latin typeface="Arial" pitchFamily="34" charset="0"/>
                <a:ea typeface="华文行楷" pitchFamily="2" charset="-122"/>
              </a:rPr>
              <a:t>Alphabet</a:t>
            </a:r>
            <a:r>
              <a:rPr lang="zh-CN" altLang="en-US" dirty="0">
                <a:solidFill>
                  <a:srgbClr val="800080"/>
                </a:solidFill>
                <a:latin typeface="Arial" pitchFamily="34" charset="0"/>
                <a:ea typeface="华文行楷" pitchFamily="2" charset="-122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867AA7-388F-8F46-AA95-E41E0216138A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31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792163" y="1484313"/>
            <a:ext cx="7883525" cy="466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概念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字母表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上的一个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字符串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串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），或称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为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字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word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），为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中字符构成的一个有限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序列。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空串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empty string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常用 </a:t>
            </a:r>
            <a:r>
              <a:rPr lang="zh-CN" altLang="en-US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表示，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不包含任何字符。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举例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设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 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a,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aaa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baba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都是串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字符串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长度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，记为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，是包含在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字符的个数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举例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0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bbaba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5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29703" name="Rectangle 9"/>
          <p:cNvSpPr>
            <a:spLocks noChangeArrowheads="1"/>
          </p:cNvSpPr>
          <p:nvPr/>
        </p:nvSpPr>
        <p:spPr bwMode="auto">
          <a:xfrm>
            <a:off x="1525588" y="185738"/>
            <a:ext cx="45593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800080"/>
                </a:solidFill>
                <a:latin typeface="Arial" pitchFamily="34" charset="0"/>
                <a:ea typeface="华文行楷" pitchFamily="2" charset="-122"/>
              </a:rPr>
              <a:t>字 符 串 （</a:t>
            </a:r>
            <a:r>
              <a:rPr lang="en-US" altLang="zh-CN" i="1" dirty="0">
                <a:solidFill>
                  <a:srgbClr val="800080"/>
                </a:solidFill>
                <a:latin typeface="Arial" pitchFamily="34" charset="0"/>
                <a:ea typeface="华文行楷" pitchFamily="2" charset="-122"/>
              </a:rPr>
              <a:t>string</a:t>
            </a:r>
            <a:r>
              <a:rPr lang="zh-CN" altLang="en-US" dirty="0">
                <a:solidFill>
                  <a:srgbClr val="800080"/>
                </a:solidFill>
                <a:latin typeface="Arial" pitchFamily="34" charset="0"/>
                <a:ea typeface="华文行楷" pitchFamily="2" charset="-122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DEDC2B-762F-6A4F-9F83-5B291282460A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32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827088" y="1500174"/>
            <a:ext cx="79375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连接（</a:t>
            </a:r>
            <a:r>
              <a:rPr lang="en-US" altLang="zh-CN" sz="32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concatenation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设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y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为串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且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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…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y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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…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</a:t>
            </a:r>
            <a:r>
              <a:rPr lang="en-US" altLang="zh-CN" sz="2800" b="0" i="1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则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与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y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的连接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xy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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…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m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…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</a:t>
            </a:r>
            <a:r>
              <a:rPr lang="en-US" altLang="zh-CN" sz="2800" b="0" i="1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连接运算的性质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x y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z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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x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（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y z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zh-CN" altLang="en-US" sz="1000" b="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x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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x 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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x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en-US" altLang="zh-CN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x y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  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x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+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y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1466850" y="188913"/>
            <a:ext cx="52371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Arial" pitchFamily="34" charset="0"/>
                <a:ea typeface="华文行楷" pitchFamily="2" charset="-122"/>
              </a:rPr>
              <a:t>关 于 字 符 串 的 运 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442282-CBEB-804E-B55B-C9805CA9274A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33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647731" y="1285860"/>
            <a:ext cx="8353425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幂运算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设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为字母表，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为任意自然数，定义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sz="280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 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）设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</a:t>
            </a:r>
            <a:r>
              <a:rPr lang="en-US" altLang="zh-CN" sz="280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n-1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 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 则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</a:t>
            </a:r>
            <a:r>
              <a:rPr lang="en-US" altLang="zh-CN" sz="280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</a:t>
            </a:r>
            <a:r>
              <a:rPr lang="en-US" altLang="zh-CN" sz="280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中的元素只能由（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）和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）生成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0" dirty="0"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举例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设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 0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 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sz="280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 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 </a:t>
            </a:r>
            <a:r>
              <a:rPr lang="en-US" altLang="zh-CN" sz="280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  0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 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</a:t>
            </a:r>
            <a:r>
              <a:rPr lang="en-US" altLang="zh-CN" sz="280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  00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01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 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31751" name="Rectangle 9"/>
          <p:cNvSpPr>
            <a:spLocks noChangeArrowheads="1"/>
          </p:cNvSpPr>
          <p:nvPr/>
        </p:nvSpPr>
        <p:spPr bwMode="auto">
          <a:xfrm>
            <a:off x="1462088" y="188913"/>
            <a:ext cx="45878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Arial" pitchFamily="34" charset="0"/>
                <a:ea typeface="华文行楷" pitchFamily="2" charset="-122"/>
              </a:rPr>
              <a:t>字 母 表 上 的 运 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0224B9-82FC-1148-95B1-17CED2EA77F2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34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/>
          <p:cNvSpPr txBox="1">
            <a:spLocks noChangeArrowheads="1"/>
          </p:cNvSpPr>
          <p:nvPr/>
        </p:nvSpPr>
        <p:spPr bwMode="auto">
          <a:xfrm>
            <a:off x="1000100" y="1504960"/>
            <a:ext cx="7652031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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闭包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zh-CN" altLang="en-US" sz="32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*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sz="32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 </a:t>
            </a:r>
            <a:r>
              <a:rPr lang="en-US" altLang="zh-CN" sz="32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 </a:t>
            </a:r>
            <a:r>
              <a:rPr lang="en-US" altLang="zh-CN" sz="32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 </a:t>
            </a:r>
            <a:r>
              <a:rPr lang="en-US" altLang="zh-CN" sz="32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…</a:t>
            </a:r>
            <a:endParaRPr lang="en-US" altLang="zh-CN" sz="32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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闭包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sz="32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+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sz="32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 </a:t>
            </a:r>
            <a:r>
              <a:rPr lang="en-US" altLang="zh-CN" sz="32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 </a:t>
            </a:r>
            <a:r>
              <a:rPr lang="en-US" altLang="zh-CN" sz="32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3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 </a:t>
            </a:r>
            <a:r>
              <a:rPr lang="en-US" altLang="zh-CN" sz="32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</a:t>
            </a:r>
            <a:endParaRPr lang="en-US" altLang="zh-CN" sz="32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* </a:t>
            </a:r>
            <a:r>
              <a:rPr lang="en-US" altLang="zh-CN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</a:t>
            </a:r>
            <a:r>
              <a:rPr lang="en-US" altLang="zh-CN" sz="32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+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  </a:t>
            </a:r>
            <a:r>
              <a:rPr lang="en-US" altLang="zh-CN" sz="32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举例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设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</a:t>
            </a:r>
            <a:r>
              <a:rPr lang="en-US" altLang="zh-CN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0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</a:t>
            </a:r>
            <a:endParaRPr lang="en-US" altLang="zh-CN" sz="32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</a:t>
            </a:r>
            <a:r>
              <a:rPr lang="en-US" altLang="zh-CN" sz="28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+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00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01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* = 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00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01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</a:p>
        </p:txBody>
      </p:sp>
      <p:sp>
        <p:nvSpPr>
          <p:cNvPr id="32775" name="Rectangle 10"/>
          <p:cNvSpPr>
            <a:spLocks noChangeArrowheads="1"/>
          </p:cNvSpPr>
          <p:nvPr/>
        </p:nvSpPr>
        <p:spPr bwMode="auto">
          <a:xfrm>
            <a:off x="1462088" y="188913"/>
            <a:ext cx="45878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Arial" pitchFamily="34" charset="0"/>
                <a:ea typeface="华文行楷" pitchFamily="2" charset="-122"/>
              </a:rPr>
              <a:t>字 母 表 上 的 运 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FB3ED3-04DC-9642-AE0C-867F451072D7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35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66726" y="1322403"/>
            <a:ext cx="8534430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概念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设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为字母表，则任何集合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 *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上的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一个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语言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language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举例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英文单词集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…,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English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,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words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, …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en-US" altLang="zh-CN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C++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语言程序集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汉语四字成语集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…,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语不惊人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…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言之有物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…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化学分子式集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…,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NaCl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, …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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any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任意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比较    空语言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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与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仅含空字的语言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zh-CN" altLang="en-US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1501775" y="185738"/>
            <a:ext cx="134143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Arial" pitchFamily="34" charset="0"/>
                <a:ea typeface="华文行楷" pitchFamily="2" charset="-122"/>
              </a:rPr>
              <a:t>语 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D01564-5533-6743-A268-808FAB0D2AC0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36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827088" y="1543050"/>
            <a:ext cx="7777162" cy="310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两个语言 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32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 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32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的并（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union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sz="28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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举例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=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001,10,111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=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, 001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则</a:t>
            </a:r>
            <a:endParaRPr lang="zh-CN" altLang="en-US" sz="2800" i="1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 eaLnBrk="0" hangingPunct="0">
              <a:lnSpc>
                <a:spcPct val="100000"/>
              </a:lnSpc>
              <a:buClr>
                <a:srgbClr val="800080"/>
              </a:buClr>
            </a:pPr>
            <a:r>
              <a:rPr lang="zh-CN" altLang="en-US" sz="24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       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=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, 10, 001, 111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</a:p>
        </p:txBody>
      </p:sp>
      <p:sp>
        <p:nvSpPr>
          <p:cNvPr id="34823" name="Rectangle 9"/>
          <p:cNvSpPr>
            <a:spLocks noChangeArrowheads="1"/>
          </p:cNvSpPr>
          <p:nvPr/>
        </p:nvSpPr>
        <p:spPr bwMode="auto">
          <a:xfrm>
            <a:off x="1547813" y="188913"/>
            <a:ext cx="453548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关 于 语 言 的 运 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5791E4-CEBA-6242-92FB-B389E10118EA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37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682658" y="1428736"/>
            <a:ext cx="817562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两个语言 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32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 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32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的连接（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concatenation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zh-CN" altLang="en-US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·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8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8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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8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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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8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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通常记 </a:t>
            </a:r>
            <a:r>
              <a:rPr lang="en-US" altLang="zh-CN" sz="32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en-US" altLang="zh-CN" sz="32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·</a:t>
            </a:r>
            <a:r>
              <a:rPr lang="en-US" altLang="zh-CN" sz="32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32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 </a:t>
            </a:r>
            <a:r>
              <a:rPr lang="en-US" altLang="zh-CN" sz="32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LM</a:t>
            </a:r>
            <a:r>
              <a:rPr lang="en-US" altLang="zh-CN" sz="32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endParaRPr lang="en-US" altLang="zh-CN" sz="32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举例</a:t>
            </a:r>
            <a:r>
              <a:rPr lang="zh-CN" altLang="en-US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=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001,10,111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, 001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则</a:t>
            </a:r>
            <a:endParaRPr lang="zh-CN" altLang="en-US" sz="2800" i="1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 eaLnBrk="0" hangingPunct="0">
              <a:lnSpc>
                <a:spcPct val="100000"/>
              </a:lnSpc>
              <a:buClr>
                <a:srgbClr val="800080"/>
              </a:buClr>
            </a:pPr>
            <a:r>
              <a:rPr lang="zh-CN" altLang="en-US" sz="24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LM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001, 10, 111, 001001, 10001, 111001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</a:p>
        </p:txBody>
      </p:sp>
      <p:sp>
        <p:nvSpPr>
          <p:cNvPr id="35847" name="Rectangle 11"/>
          <p:cNvSpPr>
            <a:spLocks noChangeArrowheads="1"/>
          </p:cNvSpPr>
          <p:nvPr/>
        </p:nvSpPr>
        <p:spPr bwMode="auto">
          <a:xfrm>
            <a:off x="1547813" y="188913"/>
            <a:ext cx="453548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关 于 语 言 的 运 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0CA6D4-9284-5440-BCD3-B9A5D1FA5AB6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38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642910" y="1357298"/>
            <a:ext cx="8389968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语言 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32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的闭包（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closure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8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*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L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L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… =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800" b="0" i="1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0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i 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其中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800" b="0" i="1" baseline="30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en-US" altLang="zh-CN" sz="2800" i="1" baseline="30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L, L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LL, …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</a:t>
            </a:r>
            <a:r>
              <a:rPr lang="en-US" altLang="zh-CN" sz="2800" b="0" i="1" dirty="0" err="1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800" b="0" baseline="30000" dirty="0" err="1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L</a:t>
            </a:r>
            <a:r>
              <a:rPr lang="en-US" altLang="zh-CN" sz="2800" b="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n-1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endParaRPr lang="en-US" altLang="zh-CN" sz="2800" b="0" i="1" baseline="30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举例</a:t>
            </a:r>
            <a:r>
              <a:rPr lang="zh-CN" altLang="en-US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=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0, 11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则</a:t>
            </a:r>
            <a:endParaRPr lang="zh-CN" altLang="en-US" sz="2800" i="1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 eaLnBrk="0" hangingPunct="0">
              <a:lnSpc>
                <a:spcPct val="100000"/>
              </a:lnSpc>
              <a:buClr>
                <a:srgbClr val="800080"/>
              </a:buClr>
            </a:pPr>
            <a:r>
              <a:rPr lang="zh-CN" altLang="en-US" sz="24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L* =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,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0, 11, 00, 011, 110, 1111, 000, 0011,</a:t>
            </a:r>
          </a:p>
          <a:p>
            <a:pPr algn="l" eaLnBrk="0" hangingPunct="0">
              <a:lnSpc>
                <a:spcPct val="100000"/>
              </a:lnSpc>
              <a:buClr>
                <a:srgbClr val="800080"/>
              </a:buClr>
            </a:pP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0110, 01111, 1100, 11011, 11110, 111111,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</a:p>
        </p:txBody>
      </p:sp>
      <p:sp>
        <p:nvSpPr>
          <p:cNvPr id="36871" name="Rectangle 12"/>
          <p:cNvSpPr>
            <a:spLocks noChangeArrowheads="1"/>
          </p:cNvSpPr>
          <p:nvPr/>
        </p:nvSpPr>
        <p:spPr bwMode="auto">
          <a:xfrm>
            <a:off x="1547813" y="188913"/>
            <a:ext cx="453548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关 于 语 言 的 运 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680B69-E466-7B45-9CFF-C93224D1AF4F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39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/>
          <p:cNvSpPr txBox="1">
            <a:spLocks noChangeArrowheads="1"/>
          </p:cNvSpPr>
          <p:nvPr/>
        </p:nvSpPr>
        <p:spPr bwMode="auto">
          <a:xfrm>
            <a:off x="1157314" y="1538008"/>
            <a:ext cx="7879182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名称</a:t>
            </a: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  形式语言与自动机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类别</a:t>
            </a: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  必修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时间</a:t>
            </a: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2021-09-16 </a:t>
            </a: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至 </a:t>
            </a: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2021-12-30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</a:pPr>
            <a:r>
              <a:rPr lang="en-US" altLang="zh-CN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         </a:t>
            </a: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  每周一上午 </a:t>
            </a: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08:00-09:35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教室</a:t>
            </a: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  二教 </a:t>
            </a:r>
            <a:r>
              <a:rPr lang="en-US" altLang="zh-CN" sz="3200" b="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402</a:t>
            </a:r>
            <a:endParaRPr lang="en-US" altLang="zh-CN" sz="3200" b="0" dirty="0">
              <a:solidFill>
                <a:srgbClr val="333399"/>
              </a:solidFill>
              <a:latin typeface="+mn-lt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班级</a:t>
            </a: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  计算机系</a:t>
            </a:r>
            <a:endParaRPr lang="en-US" altLang="zh-CN" sz="32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时数</a:t>
            </a: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32 </a:t>
            </a:r>
            <a:endParaRPr lang="en-US" altLang="zh-CN" sz="32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2295" name="Rectangle 10"/>
          <p:cNvSpPr>
            <a:spLocks noChangeArrowheads="1"/>
          </p:cNvSpPr>
          <p:nvPr/>
        </p:nvSpPr>
        <p:spPr bwMode="auto">
          <a:xfrm>
            <a:off x="1476375" y="165100"/>
            <a:ext cx="29892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课 程 信 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6AAFD5-AF61-C04C-AE2F-B79799BCD8BE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04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1487488" y="195263"/>
            <a:ext cx="38766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主要知识点预览</a:t>
            </a:r>
          </a:p>
        </p:txBody>
      </p:sp>
      <p:sp>
        <p:nvSpPr>
          <p:cNvPr id="37895" name="Text Box 10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77939" y="1912938"/>
            <a:ext cx="48323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正规语言与有限自动机</a:t>
            </a:r>
          </a:p>
        </p:txBody>
      </p:sp>
      <p:sp>
        <p:nvSpPr>
          <p:cNvPr id="37896" name="Text Box 11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077939" y="3065463"/>
            <a:ext cx="48323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正规语言的性质与运算</a:t>
            </a:r>
          </a:p>
        </p:txBody>
      </p:sp>
      <p:sp>
        <p:nvSpPr>
          <p:cNvPr id="37897" name="Text Box 12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077939" y="2489200"/>
            <a:ext cx="5624513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正规语言与正规表达式</a:t>
            </a:r>
          </a:p>
        </p:txBody>
      </p:sp>
      <p:sp>
        <p:nvSpPr>
          <p:cNvPr id="37898" name="Text Box 13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85877" y="3636963"/>
            <a:ext cx="73437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上下文无关语言与上下文无关文法</a:t>
            </a:r>
          </a:p>
        </p:txBody>
      </p:sp>
      <p:sp>
        <p:nvSpPr>
          <p:cNvPr id="37899" name="Text Box 1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085877" y="1336675"/>
            <a:ext cx="483235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课程涉及的语言</a:t>
            </a:r>
          </a:p>
        </p:txBody>
      </p:sp>
      <p:sp>
        <p:nvSpPr>
          <p:cNvPr id="37900" name="Text Box 15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1085877" y="4216400"/>
            <a:ext cx="6840537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上下文无关语言与下推自动机</a:t>
            </a:r>
          </a:p>
        </p:txBody>
      </p:sp>
      <p:sp>
        <p:nvSpPr>
          <p:cNvPr id="37901" name="Text Box 16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1085877" y="4789488"/>
            <a:ext cx="6911975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上下文无关正规语言的性质与运算</a:t>
            </a:r>
          </a:p>
        </p:txBody>
      </p:sp>
      <p:sp>
        <p:nvSpPr>
          <p:cNvPr id="37902" name="Text Box 17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1085877" y="5368925"/>
            <a:ext cx="483235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图灵机及其语言</a:t>
            </a:r>
          </a:p>
        </p:txBody>
      </p:sp>
      <p:sp>
        <p:nvSpPr>
          <p:cNvPr id="37903" name="Text Box 18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1085877" y="5945188"/>
            <a:ext cx="4832350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计算理论初步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A04787-1210-7648-826B-EF3D6FB280C1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40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ChangeArrowheads="1"/>
          </p:cNvSpPr>
          <p:nvPr/>
        </p:nvSpPr>
        <p:spPr bwMode="auto">
          <a:xfrm>
            <a:off x="1476375" y="165100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课程涉及的语言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843BAD-F175-2E44-B123-21AEFF2F7FFF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41</a:t>
            </a:r>
            <a:endParaRPr kumimoji="1" lang="zh-CN" altLang="en-US" sz="2000" b="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F3A026-B0DD-4D46-A7BE-E8D60CBD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32" y="1484784"/>
            <a:ext cx="7524328" cy="4900428"/>
          </a:xfrm>
          <a:prstGeom prst="rect">
            <a:avLst/>
          </a:prstGeom>
        </p:spPr>
      </p:pic>
    </p:spTree>
  </p:cSld>
  <p:clrMapOvr>
    <a:masterClrMapping/>
  </p:clrMapOvr>
  <p:transition spd="med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939828" y="1462105"/>
            <a:ext cx="7775576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 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中至少有一个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0011, 10, 110111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而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11, , 1111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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如下是一个定义该语言的有限状态自动机</a:t>
            </a:r>
          </a:p>
        </p:txBody>
      </p:sp>
      <p:graphicFrame>
        <p:nvGraphicFramePr>
          <p:cNvPr id="205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02647"/>
              </p:ext>
            </p:extLst>
          </p:nvPr>
        </p:nvGraphicFramePr>
        <p:xfrm>
          <a:off x="1691680" y="4005064"/>
          <a:ext cx="6072188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Visio" r:id="rId3" imgW="3514649" imgH="1167994" progId="Visio.Drawing.11">
                  <p:embed/>
                </p:oleObj>
              </mc:Choice>
              <mc:Fallback>
                <p:oleObj name="Visio" r:id="rId3" imgW="3514649" imgH="1167994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005064"/>
                        <a:ext cx="6072188" cy="201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Rectangle 12"/>
          <p:cNvSpPr>
            <a:spLocks noChangeArrowheads="1"/>
          </p:cNvSpPr>
          <p:nvPr/>
        </p:nvSpPr>
        <p:spPr bwMode="auto">
          <a:xfrm>
            <a:off x="1331913" y="165100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正规语言与有限自动机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2D866A-EC86-0A44-A847-0D814CB60C4C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42</a:t>
            </a:r>
            <a:endParaRPr kumimoji="1" lang="zh-CN" altLang="en-US" sz="2000" b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6AC49-3F4A-7743-9A2A-7C4A43F80B9B}"/>
              </a:ext>
            </a:extLst>
          </p:cNvPr>
          <p:cNvSpPr txBox="1"/>
          <p:nvPr/>
        </p:nvSpPr>
        <p:spPr>
          <a:xfrm>
            <a:off x="539552" y="6135888"/>
            <a:ext cx="8604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3339A"/>
                </a:solidFill>
              </a:rPr>
              <a:t>分析为什么上面的字符串属于或不属于该语言？</a:t>
            </a:r>
            <a:endParaRPr kumimoji="1" lang="zh-CN" altLang="en-US" sz="2800" dirty="0">
              <a:solidFill>
                <a:srgbClr val="33339A"/>
              </a:solidFill>
            </a:endParaRPr>
          </a:p>
        </p:txBody>
      </p:sp>
    </p:spTree>
  </p:cSld>
  <p:clrMapOvr>
    <a:masterClrMapping/>
  </p:clrMapOvr>
  <p:transition spd="med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8" name="Text Box 10"/>
          <p:cNvSpPr txBox="1">
            <a:spLocks noChangeArrowheads="1"/>
          </p:cNvSpPr>
          <p:nvPr/>
        </p:nvSpPr>
        <p:spPr bwMode="auto">
          <a:xfrm>
            <a:off x="928662" y="3413134"/>
            <a:ext cx="6769100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如下是一个定义该语言的正规表达式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</a:t>
            </a:r>
            <a:r>
              <a:rPr lang="en-US" altLang="zh-CN" sz="28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1* 0 ( 0 + 1 )*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38919" name="Rectangle 12"/>
          <p:cNvSpPr>
            <a:spLocks noChangeArrowheads="1"/>
          </p:cNvSpPr>
          <p:nvPr/>
        </p:nvSpPr>
        <p:spPr bwMode="auto">
          <a:xfrm>
            <a:off x="1252538" y="158750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正规语言与正规表达式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939828" y="1462105"/>
            <a:ext cx="7775576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 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中至少有一个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0011, 10, 110111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而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11, , 1111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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465858-3CD4-2D40-A3BA-96EC1639DEBB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43</a:t>
            </a:r>
            <a:endParaRPr kumimoji="1" lang="zh-CN" altLang="en-US" sz="2000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450F2E-737C-4742-B7A8-78736E533537}"/>
              </a:ext>
            </a:extLst>
          </p:cNvPr>
          <p:cNvSpPr txBox="1"/>
          <p:nvPr/>
        </p:nvSpPr>
        <p:spPr>
          <a:xfrm>
            <a:off x="539552" y="6135888"/>
            <a:ext cx="86044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3339A"/>
                </a:solidFill>
              </a:rPr>
              <a:t>分析为什么上面的字符串属于或不属于该语言？</a:t>
            </a:r>
            <a:endParaRPr kumimoji="1" lang="zh-CN" altLang="en-US" sz="2800" dirty="0">
              <a:solidFill>
                <a:srgbClr val="33339A"/>
              </a:solidFill>
            </a:endParaRPr>
          </a:p>
        </p:txBody>
      </p:sp>
    </p:spTree>
  </p:cSld>
  <p:clrMapOvr>
    <a:masterClrMapping/>
  </p:clrMapOvr>
  <p:transition spd="med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9"/>
          <p:cNvSpPr>
            <a:spLocks noChangeArrowheads="1"/>
          </p:cNvSpPr>
          <p:nvPr/>
        </p:nvSpPr>
        <p:spPr bwMode="auto">
          <a:xfrm>
            <a:off x="1468438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正规语言的性质与运算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AF5B54-DFC5-CC4A-BD54-CB08A566B86E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44</a:t>
            </a:r>
            <a:endParaRPr kumimoji="1" lang="zh-CN" altLang="en-US" sz="2000" b="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BCB967-4D02-4C1B-BFAB-021DF418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8149825" cy="4100622"/>
          </a:xfrm>
          <a:prstGeom prst="rect">
            <a:avLst/>
          </a:prstGeom>
        </p:spPr>
      </p:pic>
    </p:spTree>
  </p:cSld>
  <p:clrMapOvr>
    <a:masterClrMapping/>
  </p:clrMapOvr>
  <p:transition spd="med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Text Box 12"/>
          <p:cNvSpPr txBox="1">
            <a:spLocks noChangeArrowheads="1"/>
          </p:cNvSpPr>
          <p:nvPr/>
        </p:nvSpPr>
        <p:spPr bwMode="auto">
          <a:xfrm>
            <a:off x="971550" y="3844925"/>
            <a:ext cx="72009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如下是一个可接受该语言的上下文无关文法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01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S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0S1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但没有任何有限自动机能够接受语言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39943" name="Rectangle 13"/>
          <p:cNvSpPr>
            <a:spLocks noChangeArrowheads="1"/>
          </p:cNvSpPr>
          <p:nvPr/>
        </p:nvSpPr>
        <p:spPr bwMode="auto">
          <a:xfrm>
            <a:off x="1331913" y="273050"/>
            <a:ext cx="6280150" cy="530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上下文无关语言与上下文无关文法</a:t>
            </a:r>
          </a:p>
        </p:txBody>
      </p:sp>
      <p:sp>
        <p:nvSpPr>
          <p:cNvPr id="39944" name="Text Box 15"/>
          <p:cNvSpPr txBox="1">
            <a:spLocks noChangeArrowheads="1"/>
          </p:cNvSpPr>
          <p:nvPr/>
        </p:nvSpPr>
        <p:spPr bwMode="auto">
          <a:xfrm>
            <a:off x="1042988" y="1628775"/>
            <a:ext cx="788673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 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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0011, 000111, 01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；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10, 1001, , 010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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983D26-7F98-344D-815E-53202D08C49B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45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1085876" y="350043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如下是一个可接受该语言的一个下推自动机</a:t>
            </a:r>
          </a:p>
        </p:txBody>
      </p:sp>
      <p:graphicFrame>
        <p:nvGraphicFramePr>
          <p:cNvPr id="4098" name="Object 8"/>
          <p:cNvGraphicFramePr>
            <a:graphicFrameLocks noChangeAspect="1"/>
          </p:cNvGraphicFramePr>
          <p:nvPr/>
        </p:nvGraphicFramePr>
        <p:xfrm>
          <a:off x="1266869" y="4286256"/>
          <a:ext cx="5991225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Visio" r:id="rId3" imgW="4044391" imgH="1400251" progId="Visio.Drawing.11">
                  <p:embed/>
                </p:oleObj>
              </mc:Choice>
              <mc:Fallback>
                <p:oleObj name="Visio" r:id="rId3" imgW="4044391" imgH="1400251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69" y="4286256"/>
                        <a:ext cx="5991225" cy="207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Rectangle 11"/>
          <p:cNvSpPr>
            <a:spLocks noChangeArrowheads="1"/>
          </p:cNvSpPr>
          <p:nvPr/>
        </p:nvSpPr>
        <p:spPr bwMode="auto">
          <a:xfrm>
            <a:off x="109696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上下文无关语言与下推自动机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042988" y="1628775"/>
            <a:ext cx="788673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 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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0011, 000111, 01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；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10, 1001, , 010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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0A1791-6E0E-6F49-A246-FA70E5F5CCCC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46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734031"/>
              </p:ext>
            </p:extLst>
          </p:nvPr>
        </p:nvGraphicFramePr>
        <p:xfrm>
          <a:off x="1691680" y="1340768"/>
          <a:ext cx="5991225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" name="Visio" r:id="rId3" imgW="4044391" imgH="1400251" progId="Visio.Drawing.11">
                  <p:embed/>
                </p:oleObj>
              </mc:Choice>
              <mc:Fallback>
                <p:oleObj name="Visio" r:id="rId3" imgW="4044391" imgH="1400251" progId="Visio.Drawing.11">
                  <p:embed/>
                  <p:pic>
                    <p:nvPicPr>
                      <p:cNvPr id="409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340768"/>
                        <a:ext cx="5991225" cy="207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Rectangle 11"/>
          <p:cNvSpPr>
            <a:spLocks noChangeArrowheads="1"/>
          </p:cNvSpPr>
          <p:nvPr/>
        </p:nvSpPr>
        <p:spPr bwMode="auto">
          <a:xfrm>
            <a:off x="109696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上下文无关语言与下推自动机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0A1791-6E0E-6F49-A246-FA70E5F5CCCC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47</a:t>
            </a:r>
            <a:endParaRPr kumimoji="1" lang="zh-CN" altLang="en-US" sz="2000" b="0" dirty="0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0EF221BE-FB64-6A44-A320-6C66F0F48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8" y="350100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239870-786F-D741-B661-171B981F5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28" y="4509120"/>
            <a:ext cx="7524328" cy="3629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E88D7C-F8D8-5B47-90E5-E924CE1C4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055" y="5126143"/>
            <a:ext cx="5665169" cy="3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07001"/>
      </p:ext>
    </p:extLst>
  </p:cSld>
  <p:clrMapOvr>
    <a:masterClrMapping/>
  </p:clrMapOvr>
  <p:transition spd="med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1468438" y="233363"/>
            <a:ext cx="6127750" cy="585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上下文无关语言的性质与运算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54E73D-C02A-244D-BFDE-489E784215AC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48</a:t>
            </a:r>
            <a:endParaRPr kumimoji="1" lang="zh-CN" altLang="en-US" sz="2000" b="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D2C3A7-115C-4D01-929F-85215168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72" y="1700808"/>
            <a:ext cx="7747976" cy="4040356"/>
          </a:xfrm>
          <a:prstGeom prst="rect">
            <a:avLst/>
          </a:prstGeom>
        </p:spPr>
      </p:pic>
    </p:spTree>
  </p:cSld>
  <p:clrMapOvr>
    <a:masterClrMapping/>
  </p:clrMapOvr>
  <p:transition spd="med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914400" y="1196975"/>
            <a:ext cx="7848600" cy="25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0,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1, 2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 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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012, 001122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L,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而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10, 1001 , , 010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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没有任何有限自动机和上下文无关文法能够接受语言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sym typeface="Symbol" pitchFamily="18" charset="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存在一个图灵机可接受该语言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1500166" y="3984625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4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66" y="3984625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49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3"/>
          <p:cNvSpPr txBox="1">
            <a:spLocks noChangeArrowheads="1"/>
          </p:cNvSpPr>
          <p:nvPr/>
        </p:nvSpPr>
        <p:spPr bwMode="auto">
          <a:xfrm>
            <a:off x="684213" y="1141413"/>
            <a:ext cx="8208962" cy="572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计算机相关专业基础课</a:t>
            </a:r>
            <a:endParaRPr lang="zh-CN" altLang="en-US" sz="32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上世纪 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60 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年代末、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70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年代初，</a:t>
            </a: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研究的高峰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之后，</a:t>
            </a: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研究生的基础课程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上世纪 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90 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年代后，</a:t>
            </a: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本科阶段的专业基础课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专业工作者必须的理论素养</a:t>
            </a:r>
            <a:endParaRPr lang="zh-CN" altLang="en-US" sz="32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形式化模型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系统行为建模、模拟，模型检验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计算理论基础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可计算性，计算复杂性</a:t>
            </a: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800080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计算机系统及应用系统设计的基础    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形形色色 （编译系统，软硬件设计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） </a:t>
            </a:r>
          </a:p>
        </p:txBody>
      </p:sp>
      <p:sp>
        <p:nvSpPr>
          <p:cNvPr id="13315" name="Rectangle 20"/>
          <p:cNvSpPr>
            <a:spLocks noChangeArrowheads="1"/>
          </p:cNvSpPr>
          <p:nvPr/>
        </p:nvSpPr>
        <p:spPr bwMode="auto">
          <a:xfrm>
            <a:off x="1511300" y="188913"/>
            <a:ext cx="29892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课 程 性 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7ED359-5316-BE47-8824-C4EA743A0B5E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05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344099"/>
              </p:ext>
            </p:extLst>
          </p:nvPr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50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868119" y="3092885"/>
            <a:ext cx="259221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001122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6732140" y="2545502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E6D5CF0F-60A9-9042-946E-E3165B159C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804" y="2305553"/>
            <a:ext cx="368300" cy="304800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1619672" y="1886423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866413" y="4552790"/>
            <a:ext cx="1257315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495441"/>
      </p:ext>
    </p:extLst>
  </p:cSld>
  <p:clrMapOvr>
    <a:masterClrMapping/>
  </p:clrMapOvr>
  <p:transition spd="med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51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868119" y="3092885"/>
            <a:ext cx="259221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01122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6948264" y="2545502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2699792" y="1886423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2522597" y="4552790"/>
            <a:ext cx="1329323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B1B91E-0174-9C49-95E4-796CEB4657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6914" y="2162041"/>
            <a:ext cx="355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802"/>
      </p:ext>
    </p:extLst>
  </p:cSld>
  <p:clrMapOvr>
    <a:masterClrMapping/>
  </p:clrMapOvr>
  <p:transition spd="med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52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868119" y="3092885"/>
            <a:ext cx="259221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01122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7101678" y="2536396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2699792" y="1887187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4250789" y="4552790"/>
            <a:ext cx="1329323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B1B91E-0174-9C49-95E4-796CEB4657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0328" y="2152935"/>
            <a:ext cx="355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8519"/>
      </p:ext>
    </p:extLst>
  </p:cSld>
  <p:clrMapOvr>
    <a:masterClrMapping/>
  </p:clrMapOvr>
  <p:transition spd="med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7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53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8083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0Y122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7236296" y="2536396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3774709" y="1886423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5940152" y="4552790"/>
            <a:ext cx="1514848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BDBE7D-E960-B742-8EED-D38F14B0C1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992" y="2071940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69565"/>
      </p:ext>
    </p:extLst>
  </p:cSld>
  <p:clrMapOvr>
    <a:masterClrMapping/>
  </p:clrMapOvr>
  <p:transition spd="med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1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54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8083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0Y122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7397340" y="2536396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3779912" y="1886423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755477" y="5032393"/>
            <a:ext cx="1514848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BDBE7D-E960-B742-8EED-D38F14B0C1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8036" y="2071940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27977"/>
      </p:ext>
    </p:extLst>
  </p:cSld>
  <p:clrMapOvr>
    <a:masterClrMapping/>
  </p:clrMapOvr>
  <p:transition spd="med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5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55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8083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0Y1Z2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7164288" y="2538850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4788024" y="1886423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2465923" y="5045343"/>
            <a:ext cx="1514848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E0CCB8-A91D-FF44-B68A-6C57314B3D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9586" y="2071673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13096"/>
      </p:ext>
    </p:extLst>
  </p:cSld>
  <p:clrMapOvr>
    <a:masterClrMapping/>
  </p:clrMapOvr>
  <p:transition spd="med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9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56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8083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0Y1Z2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7000958" y="2538850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4788024" y="1886423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4275776" y="5035841"/>
            <a:ext cx="1514848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E0CCB8-A91D-FF44-B68A-6C57314B3D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6256" y="2071673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92664"/>
      </p:ext>
    </p:extLst>
  </p:cSld>
  <p:clrMapOvr>
    <a:masterClrMapping/>
  </p:clrMapOvr>
  <p:transition spd="med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57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8083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0Y1Z2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6776674" y="2538850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4788024" y="1886423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5940152" y="5035841"/>
            <a:ext cx="1514848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E0CCB8-A91D-FF44-B68A-6C57314B3D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1972" y="2071673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49217"/>
      </p:ext>
    </p:extLst>
  </p:cSld>
  <p:clrMapOvr>
    <a:masterClrMapping/>
  </p:clrMapOvr>
  <p:transition spd="med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7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58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8083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0Y1Z2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6496902" y="2538850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4788024" y="1886423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855471" y="5522347"/>
            <a:ext cx="1514848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E0CCB8-A91D-FF44-B68A-6C57314B3D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2200" y="2071673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6556"/>
      </p:ext>
    </p:extLst>
  </p:cSld>
  <p:clrMapOvr>
    <a:masterClrMapping/>
  </p:clrMapOvr>
  <p:transition spd="med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1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59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8083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0Y1Z2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6776674" y="2538850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1619672" y="1916832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2760928" y="5522347"/>
            <a:ext cx="1514848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428392-47DF-E842-89E7-F71A45FDD9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2524" y="2133704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79067"/>
      </p:ext>
    </p:extLst>
  </p:cSld>
  <p:clrMapOvr>
    <a:masterClrMapping/>
  </p:clrMapOvr>
  <p:transition spd="med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827088" y="1416062"/>
            <a:ext cx="7777162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b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主要讲授理论和应用中的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常用语言类及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其相应的计算模型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，以及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计算模型之间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的联系</a:t>
            </a:r>
            <a:r>
              <a:rPr lang="zh-CN" altLang="en-US" sz="3200" dirty="0"/>
              <a:t> </a:t>
            </a:r>
            <a:endParaRPr lang="zh-CN" altLang="en-US" sz="3200" dirty="0">
              <a:solidFill>
                <a:srgbClr val="80008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培养计算机科学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理论方面的素养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，提高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逻辑思维和解决相关问题的能力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，为后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续专业课程的学习以及今后从事科学研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究或技术开发工作打下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扎实的基础</a:t>
            </a:r>
            <a:r>
              <a:rPr lang="zh-CN" altLang="en-US" sz="3200" dirty="0"/>
              <a:t> </a:t>
            </a:r>
            <a:endParaRPr lang="zh-CN" altLang="en-US" sz="32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547813" y="18891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教学内容和目标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319ED9-57A3-3448-B53A-0B7CC0ABB40D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06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4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60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9887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YYZZ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7020272" y="2545502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4818276" y="1904039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5364163" y="5508158"/>
            <a:ext cx="1800125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2A9C4F-F673-C241-9B2B-71E177A2D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6122" y="2154099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33046"/>
      </p:ext>
    </p:extLst>
  </p:cSld>
  <p:clrMapOvr>
    <a:masterClrMapping/>
  </p:clrMapOvr>
  <p:transition spd="med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8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61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9887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YYZZ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6772374" y="2545502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4818276" y="1904039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855471" y="5946859"/>
            <a:ext cx="1696002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2A9C4F-F673-C241-9B2B-71E177A2D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8224" y="2154099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7158"/>
      </p:ext>
    </p:extLst>
  </p:cSld>
  <p:clrMapOvr>
    <a:masterClrMapping/>
  </p:clrMapOvr>
  <p:transition spd="med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2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62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9887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YYZZ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7020272" y="2545502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1619672" y="1886866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2775203" y="5959134"/>
            <a:ext cx="1696002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16FDD23-FC2B-5B46-A75E-EE7368E1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5268" y="2154099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52249"/>
      </p:ext>
    </p:extLst>
  </p:cSld>
  <p:clrMapOvr>
    <a:masterClrMapping/>
  </p:clrMapOvr>
  <p:transition spd="med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6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63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9887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YYZZ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7308304" y="2545502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1619672" y="2852936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4804019" y="5946859"/>
            <a:ext cx="1696002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10AB44-4CAB-6E45-8EE0-06EFCEE41C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6390" y="2140356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07105"/>
      </p:ext>
    </p:extLst>
  </p:cSld>
  <p:clrMapOvr>
    <a:masterClrMapping/>
  </p:clrMapOvr>
  <p:transition spd="med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0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64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9887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YYZZ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7533966" y="2545502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1619672" y="2852936"/>
            <a:ext cx="504056" cy="534465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6804248" y="5959134"/>
            <a:ext cx="1584176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10AB44-4CAB-6E45-8EE0-06EFCEE41C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2052" y="2140356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51027"/>
      </p:ext>
    </p:extLst>
  </p:cSld>
  <p:clrMapOvr>
    <a:masterClrMapping/>
  </p:clrMapOvr>
  <p:transition spd="med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65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9887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YYZZ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7740352" y="2545502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2699792" y="2864568"/>
            <a:ext cx="432048" cy="442751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883208" y="6385900"/>
            <a:ext cx="1744575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61F5E5-3D46-E546-A7D8-7BE67755D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8077" y="2133429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2039"/>
      </p:ext>
    </p:extLst>
  </p:cSld>
  <p:clrMapOvr>
    <a:masterClrMapping/>
  </p:clrMapOvr>
  <p:transition spd="med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66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9887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YYZZ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7964635" y="2545502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2699792" y="2864568"/>
            <a:ext cx="432048" cy="442751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2982550" y="6385900"/>
            <a:ext cx="2021498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61F5E5-3D46-E546-A7D8-7BE67755D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2360" y="2133429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46875"/>
      </p:ext>
    </p:extLst>
  </p:cSld>
  <p:clrMapOvr>
    <a:masterClrMapping/>
  </p:clrMapOvr>
  <p:transition spd="med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885560" y="1160106"/>
          <a:ext cx="5475288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2"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61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60" y="1160106"/>
                        <a:ext cx="5475288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1476375" y="188913"/>
            <a:ext cx="388778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图灵机及其语言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D554-713C-4842-A59A-51AA614C62C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67</a:t>
            </a:r>
            <a:endParaRPr kumimoji="1" lang="zh-CN" altLang="en-US" sz="2000" b="0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AF514BE-70FB-A44C-B32E-653E9EF7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77" y="4033678"/>
            <a:ext cx="7200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001122</a:t>
            </a:r>
            <a:r>
              <a:rPr lang="zh-CN" altLang="en-US" sz="2800" dirty="0">
                <a:solidFill>
                  <a:srgbClr val="333399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itchFamily="18" charset="2"/>
              </a:rPr>
              <a:t>的推导过程：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BCDC-7195-B84D-A20A-98E3970F0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9" y="4653136"/>
            <a:ext cx="6785135" cy="2915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5C5ADD-8698-2B40-9174-0F39818B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" y="5157192"/>
            <a:ext cx="6873939" cy="268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82E24-4235-EC4E-8822-517F40ED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09" y="5589240"/>
            <a:ext cx="6571791" cy="287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2D017-AB9C-F749-9890-E8DC42B56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71" y="6050072"/>
            <a:ext cx="7785290" cy="2592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1DB76-670F-414B-8DB3-1A8935E9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71" y="6466642"/>
            <a:ext cx="6236809" cy="279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3B1C9-31BB-704D-8727-029E11C633C6}"/>
              </a:ext>
            </a:extLst>
          </p:cNvPr>
          <p:cNvSpPr txBox="1"/>
          <p:nvPr/>
        </p:nvSpPr>
        <p:spPr>
          <a:xfrm>
            <a:off x="5652020" y="3092885"/>
            <a:ext cx="29887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/>
              <a:t>…B</a:t>
            </a:r>
            <a:r>
              <a:rPr lang="en-US" altLang="zh-CN" sz="2800" b="0" dirty="0">
                <a:solidFill>
                  <a:srgbClr val="FF0000"/>
                </a:solidFill>
              </a:rPr>
              <a:t>XX</a:t>
            </a:r>
            <a:r>
              <a:rPr kumimoji="1" lang="en-US" altLang="zh-CN" sz="2800" b="0" dirty="0">
                <a:solidFill>
                  <a:srgbClr val="FF0000"/>
                </a:solidFill>
              </a:rPr>
              <a:t>YYZZ</a:t>
            </a:r>
            <a:r>
              <a:rPr kumimoji="1" lang="en-US" altLang="zh-CN" sz="2800" b="0" dirty="0"/>
              <a:t>B…</a:t>
            </a:r>
            <a:endParaRPr kumimoji="1" lang="zh-CN" altLang="en-US" sz="2800" b="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8A858C-ABB6-9C44-AB3F-D174B2898959}"/>
              </a:ext>
            </a:extLst>
          </p:cNvPr>
          <p:cNvCxnSpPr/>
          <p:nvPr/>
        </p:nvCxnSpPr>
        <p:spPr bwMode="auto">
          <a:xfrm>
            <a:off x="5652020" y="3092885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EC20F2B-A6E7-2B46-8EB2-BA3B663D0938}"/>
              </a:ext>
            </a:extLst>
          </p:cNvPr>
          <p:cNvCxnSpPr/>
          <p:nvPr/>
        </p:nvCxnSpPr>
        <p:spPr bwMode="auto">
          <a:xfrm>
            <a:off x="5652020" y="3538558"/>
            <a:ext cx="2952428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4A00A6-955F-C74C-8CD5-78F580F1EF71}"/>
              </a:ext>
            </a:extLst>
          </p:cNvPr>
          <p:cNvCxnSpPr/>
          <p:nvPr/>
        </p:nvCxnSpPr>
        <p:spPr bwMode="auto">
          <a:xfrm>
            <a:off x="8172400" y="2545502"/>
            <a:ext cx="0" cy="547383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8ABF65BE-5DD6-1F4E-BEDB-A3119B03C771}"/>
              </a:ext>
            </a:extLst>
          </p:cNvPr>
          <p:cNvSpPr/>
          <p:nvPr/>
        </p:nvSpPr>
        <p:spPr bwMode="auto">
          <a:xfrm>
            <a:off x="3779912" y="2914241"/>
            <a:ext cx="432048" cy="442751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1C0C0-91E2-D64B-B021-EEDB221BF0D5}"/>
              </a:ext>
            </a:extLst>
          </p:cNvPr>
          <p:cNvSpPr/>
          <p:nvPr/>
        </p:nvSpPr>
        <p:spPr bwMode="auto">
          <a:xfrm>
            <a:off x="5358814" y="6385900"/>
            <a:ext cx="1733466" cy="441122"/>
          </a:xfrm>
          <a:prstGeom prst="rect">
            <a:avLst/>
          </a:prstGeom>
          <a:solidFill>
            <a:srgbClr val="FFFF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501EE4-68FB-D84C-BECE-8D622EF319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8250" y="2039444"/>
            <a:ext cx="368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006"/>
      </p:ext>
    </p:extLst>
  </p:cSld>
  <p:clrMapOvr>
    <a:masterClrMapping/>
  </p:clrMapOvr>
  <p:transition spd="med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6" name="Text Box 9"/>
          <p:cNvSpPr txBox="1">
            <a:spLocks noChangeArrowheads="1"/>
          </p:cNvSpPr>
          <p:nvPr/>
        </p:nvSpPr>
        <p:spPr bwMode="auto">
          <a:xfrm>
            <a:off x="900113" y="1412875"/>
            <a:ext cx="8243887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可计算性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/>
              <a:t>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如何定义可计算性</a:t>
            </a:r>
            <a:r>
              <a:rPr lang="zh-CN" altLang="en-US" sz="2400" dirty="0">
                <a:solidFill>
                  <a:srgbClr val="800080"/>
                </a:solidFill>
              </a:rPr>
              <a:t>   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如何比较计算能力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普通计算机的计算能力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问题的可判定与不可判定性（是否存在算法）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计算复杂性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问题与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NP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问题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NP-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完全问题与</a:t>
            </a:r>
            <a:r>
              <a:rPr lang="zh-CN" altLang="en-US" dirty="0">
                <a:solidFill>
                  <a:srgbClr val="333399"/>
                </a:solidFill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NP-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难问题</a:t>
            </a: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40967" name="Rectangle 10"/>
          <p:cNvSpPr>
            <a:spLocks noChangeArrowheads="1"/>
          </p:cNvSpPr>
          <p:nvPr/>
        </p:nvSpPr>
        <p:spPr bwMode="auto">
          <a:xfrm>
            <a:off x="1484313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计算理论初步</a:t>
            </a:r>
            <a:endParaRPr lang="zh-CN" altLang="en-US" baseline="30000">
              <a:solidFill>
                <a:srgbClr val="800080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397120-57C3-CC46-976A-97643DE7D537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68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Text Box 1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127125" y="1730375"/>
            <a:ext cx="3781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6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36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基本证明方法</a:t>
            </a:r>
            <a:endParaRPr lang="zh-CN" altLang="en-US" sz="36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41991" name="Text Box 1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116013" y="2571750"/>
            <a:ext cx="39608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6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36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归纳证明方法</a:t>
            </a:r>
            <a:endParaRPr lang="zh-CN" altLang="en-US" sz="36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41992" name="Rectangle 13"/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常 用 证 明 技 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032F2E-59DF-604D-8891-70A3D695BD6B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69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7"/>
          <p:cNvSpPr txBox="1">
            <a:spLocks noChangeArrowheads="1"/>
          </p:cNvSpPr>
          <p:nvPr/>
        </p:nvSpPr>
        <p:spPr bwMode="auto">
          <a:xfrm>
            <a:off x="611188" y="1292225"/>
            <a:ext cx="8388350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先修课程</a:t>
            </a:r>
            <a:endParaRPr lang="zh-CN" altLang="en-US" sz="32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离散数学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（数理逻辑，集合与代数，图论）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后续课程</a:t>
            </a:r>
            <a:endParaRPr lang="zh-CN" altLang="en-US" sz="32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编译原理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en-US" altLang="zh-CN" sz="10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其它相关课程</a:t>
            </a:r>
            <a:endParaRPr lang="zh-CN" altLang="en-US" sz="32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lvl="1" algn="just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程序设计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</a:p>
          <a:p>
            <a:pPr lvl="1" algn="just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数字逻辑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</a:p>
          <a:p>
            <a:pPr lvl="1" algn="just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计算语言学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</a:p>
          <a:p>
            <a:pPr lvl="1" algn="just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可计算性与计算复杂性理论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</a:p>
          <a:p>
            <a:pPr lvl="1" algn="just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	</a:t>
            </a:r>
          </a:p>
        </p:txBody>
      </p:sp>
      <p:sp>
        <p:nvSpPr>
          <p:cNvPr id="15363" name="Rectangle 18"/>
          <p:cNvSpPr>
            <a:spLocks noChangeArrowheads="1"/>
          </p:cNvSpPr>
          <p:nvPr/>
        </p:nvSpPr>
        <p:spPr bwMode="auto">
          <a:xfrm>
            <a:off x="1511300" y="195263"/>
            <a:ext cx="29892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相 关 课 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604736-3C11-944E-AAFD-67FED040AF01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07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Text Box 10"/>
          <p:cNvSpPr txBox="1">
            <a:spLocks noChangeArrowheads="1"/>
          </p:cNvSpPr>
          <p:nvPr/>
        </p:nvSpPr>
        <p:spPr bwMode="auto">
          <a:xfrm>
            <a:off x="627063" y="1428750"/>
            <a:ext cx="8337550" cy="365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概念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一个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证明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proof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是命题的序列，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其中的每一个命题或者是已知的命题，或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者是由前面出现过的命题使用逻辑公理和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规则得出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已知的命题集合称为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假设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hypothesis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或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前提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premise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），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最后一个命 题称为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该前提的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结论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conclusion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43015" name="Rectangle 11"/>
          <p:cNvSpPr>
            <a:spLocks noChangeArrowheads="1"/>
          </p:cNvSpPr>
          <p:nvPr/>
        </p:nvSpPr>
        <p:spPr bwMode="auto">
          <a:xfrm>
            <a:off x="1511300" y="188913"/>
            <a:ext cx="29892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演 绎 证 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C12DBA-FADA-3343-8201-DFB406D2FCFF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70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14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基本证明方法</a:t>
            </a:r>
          </a:p>
        </p:txBody>
      </p:sp>
      <p:sp>
        <p:nvSpPr>
          <p:cNvPr id="44039" name="Text Box 15"/>
          <p:cNvSpPr txBox="1">
            <a:spLocks noChangeArrowheads="1"/>
          </p:cNvSpPr>
          <p:nvPr/>
        </p:nvSpPr>
        <p:spPr bwMode="auto">
          <a:xfrm>
            <a:off x="611188" y="1341438"/>
            <a:ext cx="8243887" cy="301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32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32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If –Then</a:t>
            </a:r>
            <a:r>
              <a:rPr lang="en-US" altLang="zh-CN" sz="32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”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命题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/>
              <a:t>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证明方法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把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If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部分作为已知的命题，把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Then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部分作为结论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举例</a:t>
            </a:r>
            <a:r>
              <a:rPr lang="zh-CN" altLang="en-US" dirty="0">
                <a:solidFill>
                  <a:srgbClr val="800080"/>
                </a:solidFill>
              </a:rPr>
              <a:t>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如果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x+y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=1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那么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-y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=x-y</a:t>
            </a:r>
            <a:r>
              <a:rPr lang="en-US" altLang="zh-CN" b="0" dirty="0">
                <a:solidFill>
                  <a:srgbClr val="333399"/>
                </a:solidFill>
              </a:rPr>
              <a:t>.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en-US" altLang="zh-CN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证明</a:t>
            </a: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:</a:t>
            </a:r>
          </a:p>
        </p:txBody>
      </p:sp>
      <p:sp>
        <p:nvSpPr>
          <p:cNvPr id="39952" name="Rectangle 16"/>
          <p:cNvSpPr>
            <a:spLocks noChangeArrowheads="1"/>
          </p:cNvSpPr>
          <p:nvPr/>
        </p:nvSpPr>
        <p:spPr bwMode="auto">
          <a:xfrm>
            <a:off x="1454150" y="4581525"/>
            <a:ext cx="63515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    x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-y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(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x+y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)(x-y)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//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数学公理</a:t>
            </a: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1454150" y="5138738"/>
            <a:ext cx="52260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    (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x+y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1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//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已知</a:t>
            </a:r>
            <a:endParaRPr lang="zh-CN" altLang="en-US" sz="2800" i="1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39954" name="Rectangle 18"/>
          <p:cNvSpPr>
            <a:spLocks noChangeArrowheads="1"/>
          </p:cNvSpPr>
          <p:nvPr/>
        </p:nvSpPr>
        <p:spPr bwMode="auto">
          <a:xfrm>
            <a:off x="1454150" y="5748338"/>
            <a:ext cx="73564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l">
              <a:lnSpc>
                <a:spcPct val="100000"/>
              </a:lnSpc>
              <a:buFontTx/>
              <a:buAutoNum type="arabicPlain" startAt="3"/>
            </a:pP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-y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x-y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//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由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和算术性质推出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8B8719-8179-4F4D-AA7F-C22D7BFAFA47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71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2" grpId="0" autoUpdateAnimBg="0"/>
      <p:bldP spid="39953" grpId="0" autoUpdateAnimBg="0"/>
      <p:bldP spid="39954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基本证明方法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827088" y="1406525"/>
            <a:ext cx="77771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32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32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If-And-Only-If</a:t>
            </a:r>
            <a:r>
              <a:rPr lang="en-US" altLang="zh-CN" sz="32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”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命题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/>
              <a:t>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证明方法</a:t>
            </a:r>
          </a:p>
        </p:txBody>
      </p:sp>
      <p:sp>
        <p:nvSpPr>
          <p:cNvPr id="45064" name="Text Box 11"/>
          <p:cNvSpPr txBox="1">
            <a:spLocks noChangeArrowheads="1"/>
          </p:cNvSpPr>
          <p:nvPr/>
        </p:nvSpPr>
        <p:spPr bwMode="auto">
          <a:xfrm>
            <a:off x="1619250" y="2636838"/>
            <a:ext cx="6481763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欲证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A if and only if B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可分别证明如下两个命题：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if A then B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if B then A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2A3620-AFC6-AB49-A24E-3DFABA984C71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72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298832276"/>
      </p:ext>
    </p:extLst>
  </p:cSld>
  <p:clrMapOvr>
    <a:masterClrMapping/>
  </p:clrMapOvr>
  <p:transition spd="med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基本证明方法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2A3620-AFC6-AB49-A24E-3DFABA984C71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73</a:t>
            </a:r>
            <a:endParaRPr kumimoji="1" lang="zh-CN" altLang="en-US" sz="2000" b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A85876-B7F7-BF4F-A9D9-2BA8675B9F1B}"/>
              </a:ext>
            </a:extLst>
          </p:cNvPr>
          <p:cNvSpPr txBox="1"/>
          <p:nvPr/>
        </p:nvSpPr>
        <p:spPr>
          <a:xfrm>
            <a:off x="1367391" y="1191735"/>
            <a:ext cx="5073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dirty="0"/>
              <a:t>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725AF3-7108-654B-BEEE-E3747831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71" y="1289224"/>
            <a:ext cx="241300" cy="215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28304F8-48FE-FA4B-A8D2-4538399BB961}"/>
              </a:ext>
            </a:extLst>
          </p:cNvPr>
          <p:cNvSpPr txBox="1"/>
          <p:nvPr/>
        </p:nvSpPr>
        <p:spPr>
          <a:xfrm>
            <a:off x="2091291" y="1191735"/>
            <a:ext cx="17963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是实数，则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2E33A1-73B5-4048-BE79-B49D26FA0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107" y="1191735"/>
            <a:ext cx="1618570" cy="4247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57560AB-45EC-CE44-80A3-84A6E26559DB}"/>
              </a:ext>
            </a:extLst>
          </p:cNvPr>
          <p:cNvSpPr txBox="1"/>
          <p:nvPr/>
        </p:nvSpPr>
        <p:spPr>
          <a:xfrm>
            <a:off x="5399839" y="1191735"/>
            <a:ext cx="17963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当且仅当</a:t>
            </a:r>
            <a:endParaRPr kumimoji="1" lang="zh-CN" altLang="en-US" sz="2400" b="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F62DA6-65B8-0E41-8280-59191CC0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77" y="1289224"/>
            <a:ext cx="241300" cy="2159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2108AE1-AFED-694B-BEC1-FBE7808D0A42}"/>
              </a:ext>
            </a:extLst>
          </p:cNvPr>
          <p:cNvSpPr txBox="1"/>
          <p:nvPr/>
        </p:nvSpPr>
        <p:spPr>
          <a:xfrm>
            <a:off x="7024092" y="1191735"/>
            <a:ext cx="17963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是</a:t>
            </a:r>
            <a:r>
              <a:rPr lang="zh-CN" altLang="en-US" sz="2400" b="0" dirty="0"/>
              <a:t>整数。</a:t>
            </a:r>
            <a:endParaRPr kumimoji="1" lang="zh-CN" altLang="en-US" sz="2400" b="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C2C477-5CA2-4E43-B760-7AC0EA50AF63}"/>
              </a:ext>
            </a:extLst>
          </p:cNvPr>
          <p:cNvSpPr txBox="1"/>
          <p:nvPr/>
        </p:nvSpPr>
        <p:spPr>
          <a:xfrm>
            <a:off x="573398" y="1844824"/>
            <a:ext cx="8302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dirty="0"/>
              <a:t>证明：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E4109-0F2F-034B-A104-20A78FCF2A9A}"/>
              </a:ext>
            </a:extLst>
          </p:cNvPr>
          <p:cNvSpPr/>
          <p:nvPr/>
        </p:nvSpPr>
        <p:spPr bwMode="auto">
          <a:xfrm>
            <a:off x="1403648" y="1124744"/>
            <a:ext cx="6768752" cy="57626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F57A83-74DD-494A-B6C5-3A9104A63C7A}"/>
              </a:ext>
            </a:extLst>
          </p:cNvPr>
          <p:cNvGrpSpPr/>
          <p:nvPr/>
        </p:nvGrpSpPr>
        <p:grpSpPr>
          <a:xfrm>
            <a:off x="1403648" y="2490203"/>
            <a:ext cx="1979214" cy="455021"/>
            <a:chOff x="1403648" y="2490203"/>
            <a:chExt cx="1979214" cy="45502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8D77F7-9F1C-E84A-98A9-0C94588FF16B}"/>
                </a:ext>
              </a:extLst>
            </p:cNvPr>
            <p:cNvSpPr txBox="1"/>
            <p:nvPr/>
          </p:nvSpPr>
          <p:spPr>
            <a:xfrm>
              <a:off x="1403648" y="2520492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(1)</a:t>
              </a:r>
              <a:endParaRPr kumimoji="1" lang="zh-CN" altLang="en-US" sz="2400" b="0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05E9FB-E5E1-044B-BA0F-8102058A5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6071" y="2490203"/>
              <a:ext cx="1266791" cy="41479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12843E7-CAE2-044A-8A1C-344D02C6F367}"/>
              </a:ext>
            </a:extLst>
          </p:cNvPr>
          <p:cNvSpPr txBox="1"/>
          <p:nvPr/>
        </p:nvSpPr>
        <p:spPr>
          <a:xfrm>
            <a:off x="5290083" y="2516482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</a:t>
            </a:r>
            <a:r>
              <a:rPr lang="zh-CN" altLang="en-US" sz="2400" b="0" dirty="0"/>
              <a:t>运算符定义</a:t>
            </a:r>
            <a:endParaRPr kumimoji="1" lang="zh-CN" altLang="en-US" sz="2400" b="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17B26A0-B4C1-0143-8494-20151636ED3A}"/>
              </a:ext>
            </a:extLst>
          </p:cNvPr>
          <p:cNvGrpSpPr/>
          <p:nvPr/>
        </p:nvGrpSpPr>
        <p:grpSpPr>
          <a:xfrm>
            <a:off x="1403648" y="3140968"/>
            <a:ext cx="1882398" cy="424732"/>
            <a:chOff x="1403648" y="3140968"/>
            <a:chExt cx="1882398" cy="42473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48A828A-78A5-1044-838B-4855B3001347}"/>
                </a:ext>
              </a:extLst>
            </p:cNvPr>
            <p:cNvSpPr txBox="1"/>
            <p:nvPr/>
          </p:nvSpPr>
          <p:spPr>
            <a:xfrm>
              <a:off x="1403648" y="3140968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(2)</a:t>
              </a:r>
              <a:endParaRPr kumimoji="1" lang="zh-CN" altLang="en-US" sz="2400" b="0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268A80D-47A3-7A4E-9BE4-844D2986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6071" y="3162780"/>
              <a:ext cx="1169975" cy="383089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62BF236-891C-2B49-807C-CBC9BB8237B1}"/>
              </a:ext>
            </a:extLst>
          </p:cNvPr>
          <p:cNvSpPr txBox="1"/>
          <p:nvPr/>
        </p:nvSpPr>
        <p:spPr>
          <a:xfrm>
            <a:off x="5290083" y="3141958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</a:t>
            </a:r>
            <a:r>
              <a:rPr lang="zh-CN" altLang="en-US" sz="2400" b="0" dirty="0"/>
              <a:t>运算符定义</a:t>
            </a:r>
            <a:endParaRPr kumimoji="1" lang="zh-CN" altLang="en-US" sz="2400" b="0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BBA694-2801-8545-8EDD-75D8F171A293}"/>
              </a:ext>
            </a:extLst>
          </p:cNvPr>
          <p:cNvGrpSpPr/>
          <p:nvPr/>
        </p:nvGrpSpPr>
        <p:grpSpPr>
          <a:xfrm>
            <a:off x="1396045" y="3774089"/>
            <a:ext cx="2155126" cy="424732"/>
            <a:chOff x="1396045" y="3774089"/>
            <a:chExt cx="2155126" cy="42473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4C3FB46-D7E9-DE45-81B3-937425C7AA0A}"/>
                </a:ext>
              </a:extLst>
            </p:cNvPr>
            <p:cNvSpPr txBox="1"/>
            <p:nvPr/>
          </p:nvSpPr>
          <p:spPr>
            <a:xfrm>
              <a:off x="1396045" y="3774089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(3)</a:t>
              </a:r>
              <a:endParaRPr kumimoji="1" lang="zh-CN" altLang="en-US" sz="2400" b="0" dirty="0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64327DC-306C-414C-BB10-4741FFD90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1291" y="3779135"/>
              <a:ext cx="1459880" cy="383089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45DED510-5A46-8F48-A58D-9831B038B5F1}"/>
              </a:ext>
            </a:extLst>
          </p:cNvPr>
          <p:cNvSpPr txBox="1"/>
          <p:nvPr/>
        </p:nvSpPr>
        <p:spPr>
          <a:xfrm>
            <a:off x="5290083" y="3803486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</a:t>
            </a:r>
            <a:r>
              <a:rPr lang="zh-CN" altLang="en-US" sz="2400" b="0" dirty="0"/>
              <a:t>前提</a:t>
            </a:r>
            <a:endParaRPr kumimoji="1" lang="zh-CN" altLang="en-US" sz="2400" b="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F7C3919-C2A7-AE4E-ADB7-CC62631D6886}"/>
              </a:ext>
            </a:extLst>
          </p:cNvPr>
          <p:cNvGrpSpPr/>
          <p:nvPr/>
        </p:nvGrpSpPr>
        <p:grpSpPr>
          <a:xfrm>
            <a:off x="1403648" y="4395490"/>
            <a:ext cx="3744416" cy="433232"/>
            <a:chOff x="1403648" y="4395490"/>
            <a:chExt cx="3744416" cy="43323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EB25993-DDFA-004E-ADE2-263A0710CC8B}"/>
                </a:ext>
              </a:extLst>
            </p:cNvPr>
            <p:cNvSpPr txBox="1"/>
            <p:nvPr/>
          </p:nvSpPr>
          <p:spPr>
            <a:xfrm>
              <a:off x="1403648" y="4395490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(4)</a:t>
              </a:r>
              <a:endParaRPr kumimoji="1" lang="zh-CN" altLang="en-US" sz="2400" b="0" dirty="0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2A6A1E4-C3F9-8543-991B-61A8F382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1682" y="4417349"/>
              <a:ext cx="3046382" cy="411373"/>
            </a:xfrm>
            <a:prstGeom prst="rect">
              <a:avLst/>
            </a:prstGeom>
          </p:spPr>
        </p:pic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C7C1FBB-7DF6-A346-8ED1-ADD0E7553988}"/>
              </a:ext>
            </a:extLst>
          </p:cNvPr>
          <p:cNvSpPr txBox="1"/>
          <p:nvPr/>
        </p:nvSpPr>
        <p:spPr>
          <a:xfrm>
            <a:off x="5290083" y="4417349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(1)+(2)+(3)</a:t>
            </a:r>
            <a:endParaRPr kumimoji="1" lang="zh-CN" altLang="en-US" sz="2400" b="0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E26DE7B-7229-5649-A369-8F53F65CD03E}"/>
              </a:ext>
            </a:extLst>
          </p:cNvPr>
          <p:cNvGrpSpPr/>
          <p:nvPr/>
        </p:nvGrpSpPr>
        <p:grpSpPr>
          <a:xfrm>
            <a:off x="1402903" y="5020492"/>
            <a:ext cx="1883143" cy="424732"/>
            <a:chOff x="1402903" y="5020492"/>
            <a:chExt cx="1883143" cy="42473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732B73C-006C-E041-B59E-8412ECC8372D}"/>
                </a:ext>
              </a:extLst>
            </p:cNvPr>
            <p:cNvSpPr txBox="1"/>
            <p:nvPr/>
          </p:nvSpPr>
          <p:spPr>
            <a:xfrm>
              <a:off x="1402903" y="5020492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(5)</a:t>
              </a:r>
              <a:endParaRPr kumimoji="1" lang="zh-CN" altLang="en-US" sz="2400" b="0" dirty="0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F0B48E6-0290-B043-9029-D247E0470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91291" y="5054021"/>
              <a:ext cx="1194755" cy="391203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F8B76A0-9AB3-A244-8014-FDC5EF7A6E25}"/>
              </a:ext>
            </a:extLst>
          </p:cNvPr>
          <p:cNvSpPr txBox="1"/>
          <p:nvPr/>
        </p:nvSpPr>
        <p:spPr>
          <a:xfrm>
            <a:off x="5290083" y="5020492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(4)</a:t>
            </a:r>
            <a:endParaRPr kumimoji="1" lang="zh-CN" altLang="en-US" sz="2400" b="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76AF2FE-45B7-1B42-B03B-898A19E09C17}"/>
              </a:ext>
            </a:extLst>
          </p:cNvPr>
          <p:cNvGrpSpPr/>
          <p:nvPr/>
        </p:nvGrpSpPr>
        <p:grpSpPr>
          <a:xfrm>
            <a:off x="1402903" y="1844526"/>
            <a:ext cx="5176615" cy="435160"/>
            <a:chOff x="1402903" y="1844526"/>
            <a:chExt cx="5176615" cy="43516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5DA3C01-DE69-5748-AA69-F26682D8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736" y="1852142"/>
              <a:ext cx="1512168" cy="39681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CBB9FF8-D745-2940-8A13-DDF4062D0589}"/>
                </a:ext>
              </a:extLst>
            </p:cNvPr>
            <p:cNvSpPr txBox="1"/>
            <p:nvPr/>
          </p:nvSpPr>
          <p:spPr>
            <a:xfrm>
              <a:off x="1402903" y="1844636"/>
              <a:ext cx="17963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0" dirty="0"/>
                <a:t>如果</a:t>
              </a:r>
              <a:endParaRPr kumimoji="1" lang="zh-CN" altLang="en-US" sz="2400" b="0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55B073C-9F97-9546-B9E6-A88277401FFC}"/>
                </a:ext>
              </a:extLst>
            </p:cNvPr>
            <p:cNvSpPr txBox="1"/>
            <p:nvPr/>
          </p:nvSpPr>
          <p:spPr>
            <a:xfrm>
              <a:off x="3714202" y="1854954"/>
              <a:ext cx="17963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0" dirty="0"/>
                <a:t>，则</a:t>
              </a:r>
              <a:endParaRPr kumimoji="1" lang="zh-CN" altLang="en-US" sz="2400" b="0" dirty="0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99189CC-03C1-714C-86DD-036E8E10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1923" y="1942015"/>
              <a:ext cx="241300" cy="21590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7809B0C-2820-5641-9B9E-AFF47D1B9619}"/>
                </a:ext>
              </a:extLst>
            </p:cNvPr>
            <p:cNvSpPr txBox="1"/>
            <p:nvPr/>
          </p:nvSpPr>
          <p:spPr>
            <a:xfrm>
              <a:off x="4783138" y="1844526"/>
              <a:ext cx="17963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0" dirty="0"/>
                <a:t>是</a:t>
              </a:r>
              <a:r>
                <a:rPr lang="zh-CN" altLang="en-US" sz="2400" b="0" dirty="0"/>
                <a:t>整数。</a:t>
              </a:r>
              <a:endParaRPr kumimoji="1" lang="zh-CN" altLang="en-US" sz="2400" b="0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D5FDCD8-0098-F74E-8AA3-4AA9318DC2A6}"/>
              </a:ext>
            </a:extLst>
          </p:cNvPr>
          <p:cNvGrpSpPr/>
          <p:nvPr/>
        </p:nvGrpSpPr>
        <p:grpSpPr>
          <a:xfrm>
            <a:off x="1402903" y="5655687"/>
            <a:ext cx="2946221" cy="466864"/>
            <a:chOff x="1402903" y="5655687"/>
            <a:chExt cx="2946221" cy="46686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87EA477-3BCD-9D41-A27B-94E836541AEA}"/>
                </a:ext>
              </a:extLst>
            </p:cNvPr>
            <p:cNvSpPr txBox="1"/>
            <p:nvPr/>
          </p:nvSpPr>
          <p:spPr>
            <a:xfrm>
              <a:off x="1402903" y="5655835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(6)</a:t>
              </a:r>
              <a:endParaRPr kumimoji="1" lang="zh-CN" altLang="en-US" sz="2400" b="0" dirty="0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D667AF5-6BFB-9440-8A94-7913783BA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91291" y="5655687"/>
              <a:ext cx="470813" cy="424880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28DCA3B-BAC8-6845-8398-BE2A2ADF725A}"/>
                </a:ext>
              </a:extLst>
            </p:cNvPr>
            <p:cNvSpPr txBox="1"/>
            <p:nvPr/>
          </p:nvSpPr>
          <p:spPr>
            <a:xfrm>
              <a:off x="2552744" y="5697819"/>
              <a:ext cx="17963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0" dirty="0"/>
                <a:t>是</a:t>
              </a:r>
              <a:r>
                <a:rPr lang="zh-CN" altLang="en-US" sz="2400" b="0" dirty="0"/>
                <a:t>整数</a:t>
              </a:r>
              <a:endParaRPr kumimoji="1" lang="zh-CN" altLang="en-US" sz="2400" b="0"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5B8710E2-4B77-A545-AD17-A0B1EB491474}"/>
              </a:ext>
            </a:extLst>
          </p:cNvPr>
          <p:cNvSpPr txBox="1"/>
          <p:nvPr/>
        </p:nvSpPr>
        <p:spPr>
          <a:xfrm>
            <a:off x="5290083" y="5655835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</a:t>
            </a:r>
            <a:r>
              <a:rPr lang="zh-CN" altLang="en-US" sz="2400" b="0" dirty="0"/>
              <a:t>运算符定义</a:t>
            </a:r>
            <a:endParaRPr kumimoji="1" lang="zh-CN" altLang="en-US" sz="2400" b="0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946CAB0-3A10-E943-9E03-6BB92FB601A8}"/>
              </a:ext>
            </a:extLst>
          </p:cNvPr>
          <p:cNvGrpSpPr/>
          <p:nvPr/>
        </p:nvGrpSpPr>
        <p:grpSpPr>
          <a:xfrm>
            <a:off x="1402903" y="6262212"/>
            <a:ext cx="2765521" cy="453550"/>
            <a:chOff x="1402903" y="6262212"/>
            <a:chExt cx="2765521" cy="453550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826D3FB-743B-4A4B-9F66-ADB02315989A}"/>
                </a:ext>
              </a:extLst>
            </p:cNvPr>
            <p:cNvSpPr txBox="1"/>
            <p:nvPr/>
          </p:nvSpPr>
          <p:spPr>
            <a:xfrm>
              <a:off x="1402903" y="6262212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(7)</a:t>
              </a:r>
              <a:endParaRPr kumimoji="1" lang="zh-CN" altLang="en-US" sz="2400" b="0" dirty="0"/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8803EEB2-5A87-FE4A-8783-8F0725B4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0829" y="6388519"/>
              <a:ext cx="241300" cy="215900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65568C9-4FAF-E74A-A507-8531C30F2A35}"/>
                </a:ext>
              </a:extLst>
            </p:cNvPr>
            <p:cNvSpPr txBox="1"/>
            <p:nvPr/>
          </p:nvSpPr>
          <p:spPr>
            <a:xfrm>
              <a:off x="2372044" y="6291030"/>
              <a:ext cx="17963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0" dirty="0"/>
                <a:t>是</a:t>
              </a:r>
              <a:r>
                <a:rPr lang="zh-CN" altLang="en-US" sz="2400" b="0" dirty="0"/>
                <a:t>整数</a:t>
              </a:r>
              <a:endParaRPr kumimoji="1" lang="zh-CN" altLang="en-US" sz="2400" b="0" dirty="0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91A9ED7E-6784-7842-A22E-23CE07F94770}"/>
              </a:ext>
            </a:extLst>
          </p:cNvPr>
          <p:cNvSpPr txBox="1"/>
          <p:nvPr/>
        </p:nvSpPr>
        <p:spPr>
          <a:xfrm>
            <a:off x="5290083" y="6262212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(5)+(6)</a:t>
            </a:r>
            <a:endParaRPr kumimoji="1" lang="zh-CN" altLang="en-US" sz="2400" b="0" dirty="0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/>
      <p:bldP spid="31" grpId="0"/>
      <p:bldP spid="34" grpId="0"/>
      <p:bldP spid="37" grpId="0"/>
      <p:bldP spid="45" grpId="0"/>
      <p:bldP spid="4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基本证明方法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2A3620-AFC6-AB49-A24E-3DFABA984C71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74</a:t>
            </a:r>
            <a:endParaRPr kumimoji="1" lang="zh-CN" altLang="en-US" sz="2000" b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A85876-B7F7-BF4F-A9D9-2BA8675B9F1B}"/>
              </a:ext>
            </a:extLst>
          </p:cNvPr>
          <p:cNvSpPr txBox="1"/>
          <p:nvPr/>
        </p:nvSpPr>
        <p:spPr>
          <a:xfrm>
            <a:off x="1367391" y="1191735"/>
            <a:ext cx="5073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dirty="0"/>
              <a:t>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725AF3-7108-654B-BEEE-E3747831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71" y="1289224"/>
            <a:ext cx="241300" cy="215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28304F8-48FE-FA4B-A8D2-4538399BB961}"/>
              </a:ext>
            </a:extLst>
          </p:cNvPr>
          <p:cNvSpPr txBox="1"/>
          <p:nvPr/>
        </p:nvSpPr>
        <p:spPr>
          <a:xfrm>
            <a:off x="2091291" y="1191735"/>
            <a:ext cx="17963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是实数，则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2E33A1-73B5-4048-BE79-B49D26FA0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107" y="1191735"/>
            <a:ext cx="1618570" cy="4247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57560AB-45EC-CE44-80A3-84A6E26559DB}"/>
              </a:ext>
            </a:extLst>
          </p:cNvPr>
          <p:cNvSpPr txBox="1"/>
          <p:nvPr/>
        </p:nvSpPr>
        <p:spPr>
          <a:xfrm>
            <a:off x="5399839" y="1191735"/>
            <a:ext cx="17963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当且仅当</a:t>
            </a:r>
            <a:endParaRPr kumimoji="1" lang="zh-CN" altLang="en-US" sz="2400" b="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F62DA6-65B8-0E41-8280-59191CC0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77" y="1289224"/>
            <a:ext cx="241300" cy="2159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2108AE1-AFED-694B-BEC1-FBE7808D0A42}"/>
              </a:ext>
            </a:extLst>
          </p:cNvPr>
          <p:cNvSpPr txBox="1"/>
          <p:nvPr/>
        </p:nvSpPr>
        <p:spPr>
          <a:xfrm>
            <a:off x="7024092" y="1191735"/>
            <a:ext cx="17963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是</a:t>
            </a:r>
            <a:r>
              <a:rPr lang="zh-CN" altLang="en-US" sz="2400" b="0" dirty="0"/>
              <a:t>整数。</a:t>
            </a:r>
            <a:endParaRPr kumimoji="1" lang="zh-CN" altLang="en-US" sz="2400" b="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C2C477-5CA2-4E43-B760-7AC0EA50AF63}"/>
              </a:ext>
            </a:extLst>
          </p:cNvPr>
          <p:cNvSpPr txBox="1"/>
          <p:nvPr/>
        </p:nvSpPr>
        <p:spPr>
          <a:xfrm>
            <a:off x="573398" y="1844824"/>
            <a:ext cx="8302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dirty="0"/>
              <a:t>证明：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E4109-0F2F-034B-A104-20A78FCF2A9A}"/>
              </a:ext>
            </a:extLst>
          </p:cNvPr>
          <p:cNvSpPr/>
          <p:nvPr/>
        </p:nvSpPr>
        <p:spPr bwMode="auto">
          <a:xfrm>
            <a:off x="1403648" y="1124744"/>
            <a:ext cx="6768752" cy="57626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2843E7-CAE2-044A-8A1C-344D02C6F367}"/>
              </a:ext>
            </a:extLst>
          </p:cNvPr>
          <p:cNvSpPr txBox="1"/>
          <p:nvPr/>
        </p:nvSpPr>
        <p:spPr>
          <a:xfrm>
            <a:off x="5290083" y="2516482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</a:t>
            </a:r>
            <a:r>
              <a:rPr lang="zh-CN" altLang="en-US" sz="2400" b="0" dirty="0"/>
              <a:t>运算符定义</a:t>
            </a:r>
            <a:endParaRPr kumimoji="1" lang="zh-CN" altLang="en-US" sz="2400" b="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43E97A1-39DE-394D-B6E8-D44C6B603A80}"/>
              </a:ext>
            </a:extLst>
          </p:cNvPr>
          <p:cNvGrpSpPr/>
          <p:nvPr/>
        </p:nvGrpSpPr>
        <p:grpSpPr>
          <a:xfrm>
            <a:off x="1403648" y="3140968"/>
            <a:ext cx="1882398" cy="424732"/>
            <a:chOff x="1403648" y="3140968"/>
            <a:chExt cx="1882398" cy="42473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48A828A-78A5-1044-838B-4855B3001347}"/>
                </a:ext>
              </a:extLst>
            </p:cNvPr>
            <p:cNvSpPr txBox="1"/>
            <p:nvPr/>
          </p:nvSpPr>
          <p:spPr>
            <a:xfrm>
              <a:off x="1403648" y="3140968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(2)</a:t>
              </a:r>
              <a:endParaRPr kumimoji="1" lang="zh-CN" altLang="en-US" sz="2400" b="0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268A80D-47A3-7A4E-9BE4-844D2986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6071" y="3162780"/>
              <a:ext cx="1169975" cy="383089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62BF236-891C-2B49-807C-CBC9BB8237B1}"/>
              </a:ext>
            </a:extLst>
          </p:cNvPr>
          <p:cNvSpPr txBox="1"/>
          <p:nvPr/>
        </p:nvSpPr>
        <p:spPr>
          <a:xfrm>
            <a:off x="5290083" y="3141958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</a:t>
            </a:r>
            <a:r>
              <a:rPr lang="zh-CN" altLang="en-US" sz="2400" b="0" dirty="0"/>
              <a:t>运算符定义</a:t>
            </a:r>
            <a:endParaRPr kumimoji="1" lang="zh-CN" altLang="en-US" sz="2400" b="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5DED510-5A46-8F48-A58D-9831B038B5F1}"/>
              </a:ext>
            </a:extLst>
          </p:cNvPr>
          <p:cNvSpPr txBox="1"/>
          <p:nvPr/>
        </p:nvSpPr>
        <p:spPr>
          <a:xfrm>
            <a:off x="5290083" y="3803486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</a:t>
            </a:r>
            <a:r>
              <a:rPr lang="zh-CN" altLang="en-US" sz="2400" b="0" dirty="0"/>
              <a:t>前提</a:t>
            </a:r>
            <a:endParaRPr kumimoji="1" lang="zh-CN" altLang="en-US" sz="2400" b="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7C1FBB-7DF6-A346-8ED1-ADD0E7553988}"/>
              </a:ext>
            </a:extLst>
          </p:cNvPr>
          <p:cNvSpPr txBox="1"/>
          <p:nvPr/>
        </p:nvSpPr>
        <p:spPr>
          <a:xfrm>
            <a:off x="5290083" y="4417349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(1)+(3)</a:t>
            </a:r>
            <a:endParaRPr kumimoji="1" lang="zh-CN" altLang="en-US" sz="2400" b="0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5F8431-6A8C-704D-8F8E-2E164D6A70D5}"/>
              </a:ext>
            </a:extLst>
          </p:cNvPr>
          <p:cNvGrpSpPr/>
          <p:nvPr/>
        </p:nvGrpSpPr>
        <p:grpSpPr>
          <a:xfrm>
            <a:off x="1403648" y="4395490"/>
            <a:ext cx="1894787" cy="424732"/>
            <a:chOff x="1403648" y="4395490"/>
            <a:chExt cx="1894787" cy="42473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EB25993-DDFA-004E-ADE2-263A0710CC8B}"/>
                </a:ext>
              </a:extLst>
            </p:cNvPr>
            <p:cNvSpPr txBox="1"/>
            <p:nvPr/>
          </p:nvSpPr>
          <p:spPr>
            <a:xfrm>
              <a:off x="1403648" y="4395490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(4)</a:t>
              </a:r>
              <a:endParaRPr kumimoji="1" lang="zh-CN" altLang="en-US" sz="2400" b="0" dirty="0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F0B48E6-0290-B043-9029-D247E0470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3680" y="4404354"/>
              <a:ext cx="1194755" cy="391203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F8B76A0-9AB3-A244-8014-FDC5EF7A6E25}"/>
              </a:ext>
            </a:extLst>
          </p:cNvPr>
          <p:cNvSpPr txBox="1"/>
          <p:nvPr/>
        </p:nvSpPr>
        <p:spPr>
          <a:xfrm>
            <a:off x="5290083" y="5020492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(2)+(3)</a:t>
            </a:r>
            <a:endParaRPr kumimoji="1" lang="zh-CN" altLang="en-US" sz="2400" b="0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A7C43BF-4E61-ED49-8B0F-375FD0739D79}"/>
              </a:ext>
            </a:extLst>
          </p:cNvPr>
          <p:cNvGrpSpPr/>
          <p:nvPr/>
        </p:nvGrpSpPr>
        <p:grpSpPr>
          <a:xfrm>
            <a:off x="1402903" y="1844636"/>
            <a:ext cx="4277689" cy="424826"/>
            <a:chOff x="1402903" y="1844636"/>
            <a:chExt cx="4277689" cy="42482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5DA3C01-DE69-5748-AA69-F26682D8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8424" y="1850100"/>
              <a:ext cx="1512168" cy="39681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CBB9FF8-D745-2940-8A13-DDF4062D0589}"/>
                </a:ext>
              </a:extLst>
            </p:cNvPr>
            <p:cNvSpPr txBox="1"/>
            <p:nvPr/>
          </p:nvSpPr>
          <p:spPr>
            <a:xfrm>
              <a:off x="1402903" y="1844636"/>
              <a:ext cx="17963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0" dirty="0"/>
                <a:t>如果</a:t>
              </a:r>
              <a:endParaRPr kumimoji="1" lang="zh-CN" altLang="en-US" sz="2400" b="0" dirty="0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99189CC-03C1-714C-86DD-036E8E10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8167" y="1942219"/>
              <a:ext cx="241300" cy="21590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7809B0C-2820-5641-9B9E-AFF47D1B9619}"/>
                </a:ext>
              </a:extLst>
            </p:cNvPr>
            <p:cNvSpPr txBox="1"/>
            <p:nvPr/>
          </p:nvSpPr>
          <p:spPr>
            <a:xfrm>
              <a:off x="2449382" y="1844730"/>
              <a:ext cx="17963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0" dirty="0"/>
                <a:t>是</a:t>
              </a:r>
              <a:r>
                <a:rPr lang="zh-CN" altLang="en-US" sz="2400" b="0" dirty="0"/>
                <a:t>整数，则</a:t>
              </a:r>
              <a:endParaRPr kumimoji="1" lang="zh-CN" altLang="en-US" sz="2400" b="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5D8F57B-A069-8244-A083-B64FD8A85BE8}"/>
              </a:ext>
            </a:extLst>
          </p:cNvPr>
          <p:cNvGrpSpPr/>
          <p:nvPr/>
        </p:nvGrpSpPr>
        <p:grpSpPr>
          <a:xfrm>
            <a:off x="1403648" y="2490203"/>
            <a:ext cx="1979214" cy="455021"/>
            <a:chOff x="1403648" y="2490203"/>
            <a:chExt cx="1979214" cy="45502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8D77F7-9F1C-E84A-98A9-0C94588FF16B}"/>
                </a:ext>
              </a:extLst>
            </p:cNvPr>
            <p:cNvSpPr txBox="1"/>
            <p:nvPr/>
          </p:nvSpPr>
          <p:spPr>
            <a:xfrm>
              <a:off x="1403648" y="2520492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(1)</a:t>
              </a:r>
              <a:endParaRPr kumimoji="1" lang="zh-CN" altLang="en-US" sz="2400" b="0" dirty="0"/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B7AC7631-C094-3C47-8AC6-3DD6DC832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6071" y="2490203"/>
              <a:ext cx="1266791" cy="414790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C2726E3-9A81-BF40-AEFF-625FBEDD9AB6}"/>
              </a:ext>
            </a:extLst>
          </p:cNvPr>
          <p:cNvGrpSpPr/>
          <p:nvPr/>
        </p:nvGrpSpPr>
        <p:grpSpPr>
          <a:xfrm>
            <a:off x="1396045" y="3774089"/>
            <a:ext cx="2788191" cy="434140"/>
            <a:chOff x="1396045" y="3774089"/>
            <a:chExt cx="2788191" cy="43414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4C3FB46-D7E9-DE45-81B3-937425C7AA0A}"/>
                </a:ext>
              </a:extLst>
            </p:cNvPr>
            <p:cNvSpPr txBox="1"/>
            <p:nvPr/>
          </p:nvSpPr>
          <p:spPr>
            <a:xfrm>
              <a:off x="1396045" y="3774089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(3)</a:t>
              </a:r>
              <a:endParaRPr kumimoji="1" lang="zh-CN" altLang="en-US" sz="2400" b="0" dirty="0"/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9CC6E1FC-DC2A-5B4D-A916-DC280740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6641" y="3880986"/>
              <a:ext cx="241300" cy="215900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9ACA85D-778D-024A-B7CA-80D210F9058C}"/>
                </a:ext>
              </a:extLst>
            </p:cNvPr>
            <p:cNvSpPr txBox="1"/>
            <p:nvPr/>
          </p:nvSpPr>
          <p:spPr>
            <a:xfrm>
              <a:off x="2387856" y="3783497"/>
              <a:ext cx="17963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0" dirty="0"/>
                <a:t>是</a:t>
              </a:r>
              <a:r>
                <a:rPr lang="zh-CN" altLang="en-US" sz="2400" b="0" dirty="0"/>
                <a:t>整数</a:t>
              </a:r>
              <a:endParaRPr kumimoji="1" lang="zh-CN" altLang="en-US" sz="2400" b="0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D805B1A-CB39-C54D-B4E7-516741CBC392}"/>
              </a:ext>
            </a:extLst>
          </p:cNvPr>
          <p:cNvGrpSpPr/>
          <p:nvPr/>
        </p:nvGrpSpPr>
        <p:grpSpPr>
          <a:xfrm>
            <a:off x="1402903" y="5020492"/>
            <a:ext cx="1883143" cy="457444"/>
            <a:chOff x="1402903" y="5020492"/>
            <a:chExt cx="1883143" cy="45744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732B73C-006C-E041-B59E-8412ECC8372D}"/>
                </a:ext>
              </a:extLst>
            </p:cNvPr>
            <p:cNvSpPr txBox="1"/>
            <p:nvPr/>
          </p:nvSpPr>
          <p:spPr>
            <a:xfrm>
              <a:off x="1402903" y="5020492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(5)</a:t>
              </a:r>
              <a:endParaRPr kumimoji="1" lang="zh-CN" altLang="en-US" sz="2400" b="0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6F63A1-0B05-3640-A555-5D869E121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1291" y="5086733"/>
              <a:ext cx="1194755" cy="391203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198B1E3-C29E-D440-892F-D623BD892872}"/>
              </a:ext>
            </a:extLst>
          </p:cNvPr>
          <p:cNvGrpSpPr/>
          <p:nvPr/>
        </p:nvGrpSpPr>
        <p:grpSpPr>
          <a:xfrm>
            <a:off x="1402903" y="5654042"/>
            <a:ext cx="2148268" cy="424732"/>
            <a:chOff x="1402903" y="5654042"/>
            <a:chExt cx="2148268" cy="424732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18A7702-1304-5248-A57D-7BD02534130F}"/>
                </a:ext>
              </a:extLst>
            </p:cNvPr>
            <p:cNvSpPr txBox="1"/>
            <p:nvPr/>
          </p:nvSpPr>
          <p:spPr>
            <a:xfrm>
              <a:off x="1402903" y="5654042"/>
              <a:ext cx="74868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0" dirty="0"/>
                <a:t>(6)</a:t>
              </a:r>
              <a:endParaRPr kumimoji="1" lang="zh-CN" altLang="en-US" sz="2400" b="0" dirty="0"/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C9E4349E-F8CB-6041-9EEC-2E9D301FE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91291" y="5676641"/>
              <a:ext cx="1459880" cy="383089"/>
            </a:xfrm>
            <a:prstGeom prst="rect">
              <a:avLst/>
            </a:prstGeom>
          </p:spPr>
        </p:pic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FFF0189F-4712-EF40-98B9-31C6DAB42763}"/>
              </a:ext>
            </a:extLst>
          </p:cNvPr>
          <p:cNvSpPr txBox="1"/>
          <p:nvPr/>
        </p:nvSpPr>
        <p:spPr>
          <a:xfrm>
            <a:off x="5290082" y="5645702"/>
            <a:ext cx="37086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/>
              <a:t>// (4)+(5)</a:t>
            </a:r>
            <a:endParaRPr kumimoji="1" lang="zh-CN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997506040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/>
      <p:bldP spid="31" grpId="0"/>
      <p:bldP spid="34" grpId="0"/>
      <p:bldP spid="37" grpId="0"/>
      <p:bldP spid="5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Rectangle 12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基本证明方法</a:t>
            </a:r>
          </a:p>
        </p:txBody>
      </p:sp>
      <p:sp>
        <p:nvSpPr>
          <p:cNvPr id="46087" name="Text Box 13"/>
          <p:cNvSpPr txBox="1">
            <a:spLocks noChangeArrowheads="1"/>
          </p:cNvSpPr>
          <p:nvPr/>
        </p:nvSpPr>
        <p:spPr bwMode="auto">
          <a:xfrm>
            <a:off x="649288" y="1341438"/>
            <a:ext cx="8243887" cy="405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有关集合的命题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R, S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为集合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/>
              <a:t>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欲证</a:t>
            </a:r>
            <a:r>
              <a:rPr lang="zh-CN" altLang="en-US" sz="2800" dirty="0">
                <a:solidFill>
                  <a:srgbClr val="333399"/>
                </a:solidFill>
              </a:rPr>
              <a:t>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R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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S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，可证明如下命题：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</a:rPr>
              <a:t>if   x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sym typeface="Symbol" pitchFamily="18" charset="2"/>
              </a:rPr>
              <a:t>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</a:rPr>
              <a:t>R   then   x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sym typeface="Symbol" pitchFamily="18" charset="2"/>
              </a:rPr>
              <a:t>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</a:rPr>
              <a:t>S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en-US" altLang="zh-CN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欲证</a:t>
            </a:r>
            <a:r>
              <a:rPr lang="zh-CN" altLang="en-US" sz="2800" dirty="0">
                <a:solidFill>
                  <a:srgbClr val="333399"/>
                </a:solidFill>
              </a:rPr>
              <a:t>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R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S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，可分别证明如下两个命题：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1     if   x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R   then   x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S 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en-US" altLang="zh-CN" sz="1000" b="0" i="1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  2     if   x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S   then   x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0523A4-6C36-5144-B24D-520E47F39FEF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75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Rectangle 12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基本证明方法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0523A4-6C36-5144-B24D-520E47F39FEF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76</a:t>
            </a:r>
            <a:endParaRPr kumimoji="1" lang="zh-CN" altLang="en-US" sz="2000" b="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169A67-6654-F449-ACE3-572DF55FB8BF}"/>
              </a:ext>
            </a:extLst>
          </p:cNvPr>
          <p:cNvSpPr/>
          <p:nvPr/>
        </p:nvSpPr>
        <p:spPr bwMode="auto">
          <a:xfrm>
            <a:off x="1403648" y="1268562"/>
            <a:ext cx="6768752" cy="57626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4E82B7-14C2-3344-A52D-76EB69DF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70" y="1378634"/>
            <a:ext cx="6026736" cy="4380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087E66-DD7C-8749-9DDE-2275BD063351}"/>
              </a:ext>
            </a:extLst>
          </p:cNvPr>
          <p:cNvSpPr txBox="1"/>
          <p:nvPr/>
        </p:nvSpPr>
        <p:spPr>
          <a:xfrm>
            <a:off x="661991" y="2260140"/>
            <a:ext cx="131772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/>
              <a:t>思路：</a:t>
            </a:r>
            <a:endParaRPr kumimoji="1" lang="zh-CN" altLang="en-US" sz="2400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6505E9-48F0-724B-A51F-DF5CAF5CD1ED}"/>
              </a:ext>
            </a:extLst>
          </p:cNvPr>
          <p:cNvSpPr txBox="1"/>
          <p:nvPr/>
        </p:nvSpPr>
        <p:spPr>
          <a:xfrm>
            <a:off x="1769770" y="2260140"/>
            <a:ext cx="69847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要分两个方向来证明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E952A8-7A9A-924D-92A3-ACEB3C4F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379" y="2852957"/>
            <a:ext cx="5299174" cy="3792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255788-2478-B644-9A3F-65806C190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379" y="3530892"/>
            <a:ext cx="5146460" cy="3683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6CF01B9-E1E6-2A42-806C-89EC9F49F2F1}"/>
              </a:ext>
            </a:extLst>
          </p:cNvPr>
          <p:cNvSpPr txBox="1"/>
          <p:nvPr/>
        </p:nvSpPr>
        <p:spPr>
          <a:xfrm>
            <a:off x="2371507" y="5822065"/>
            <a:ext cx="69847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逻辑运算符的优先级和分配律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0244EF-A507-BC44-8AAF-BEE2B93B7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4743780"/>
            <a:ext cx="4720773" cy="311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2399AA-4BC2-FA47-9544-DB1B12A3C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709" y="5317146"/>
            <a:ext cx="4727491" cy="3122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E241C97-8FD6-D04F-933C-717DAA0BA2FE}"/>
              </a:ext>
            </a:extLst>
          </p:cNvPr>
          <p:cNvSpPr txBox="1"/>
          <p:nvPr/>
        </p:nvSpPr>
        <p:spPr>
          <a:xfrm>
            <a:off x="1769770" y="4076774"/>
            <a:ext cx="69847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可以利用的信息</a:t>
            </a:r>
            <a:endParaRPr kumimoji="1" lang="zh-CN" altLang="en-US" sz="2400" b="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F73AAA-F9F5-3D4E-AD4C-C2A635D8F36C}"/>
              </a:ext>
            </a:extLst>
          </p:cNvPr>
          <p:cNvSpPr txBox="1"/>
          <p:nvPr/>
        </p:nvSpPr>
        <p:spPr>
          <a:xfrm>
            <a:off x="1769770" y="2810576"/>
            <a:ext cx="7139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(1)</a:t>
            </a:r>
            <a:endParaRPr kumimoji="1" lang="zh-CN" altLang="en-US" sz="2400" b="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040271-1360-7E4A-B537-11D245916D94}"/>
              </a:ext>
            </a:extLst>
          </p:cNvPr>
          <p:cNvSpPr txBox="1"/>
          <p:nvPr/>
        </p:nvSpPr>
        <p:spPr>
          <a:xfrm>
            <a:off x="1769770" y="3434445"/>
            <a:ext cx="7139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(2)</a:t>
            </a:r>
            <a:endParaRPr kumimoji="1" lang="zh-CN" altLang="en-US" sz="2400" b="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0A0623-03E8-DF4A-82A1-13B3F3C1B38C}"/>
              </a:ext>
            </a:extLst>
          </p:cNvPr>
          <p:cNvSpPr txBox="1"/>
          <p:nvPr/>
        </p:nvSpPr>
        <p:spPr>
          <a:xfrm>
            <a:off x="1769770" y="4706517"/>
            <a:ext cx="7139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(1)</a:t>
            </a:r>
            <a:endParaRPr kumimoji="1" lang="zh-CN" altLang="en-US" sz="2400" b="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37955-0CC2-AF43-863A-7EA420C71190}"/>
              </a:ext>
            </a:extLst>
          </p:cNvPr>
          <p:cNvSpPr txBox="1"/>
          <p:nvPr/>
        </p:nvSpPr>
        <p:spPr>
          <a:xfrm>
            <a:off x="1769770" y="5308524"/>
            <a:ext cx="7139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(2)</a:t>
            </a:r>
            <a:endParaRPr kumimoji="1" lang="zh-CN" altLang="en-US" sz="2400" b="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8739E5E-1CB2-CD4F-9D01-4D3C56825651}"/>
              </a:ext>
            </a:extLst>
          </p:cNvPr>
          <p:cNvSpPr txBox="1"/>
          <p:nvPr/>
        </p:nvSpPr>
        <p:spPr>
          <a:xfrm>
            <a:off x="1769770" y="5821629"/>
            <a:ext cx="7139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(3)</a:t>
            </a:r>
            <a:endParaRPr kumimoji="1" lang="zh-CN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650534408"/>
      </p:ext>
    </p:extLst>
  </p:cSld>
  <p:clrMapOvr>
    <a:masterClrMapping/>
  </p:clrMapOvr>
  <p:transition spd="med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0" name="Rectangle 9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基本证明方法</a:t>
            </a:r>
          </a:p>
        </p:txBody>
      </p:sp>
      <p:sp>
        <p:nvSpPr>
          <p:cNvPr id="47111" name="Text Box 10"/>
          <p:cNvSpPr txBox="1">
            <a:spLocks noChangeArrowheads="1"/>
          </p:cNvSpPr>
          <p:nvPr/>
        </p:nvSpPr>
        <p:spPr bwMode="auto">
          <a:xfrm>
            <a:off x="649288" y="1341438"/>
            <a:ext cx="831532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原命题的逆否命题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有时，证明原命题的逆否（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contrapositive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）命题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更加方便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/>
              <a:t>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欲证</a:t>
            </a:r>
            <a:r>
              <a:rPr lang="zh-CN" altLang="en-US" sz="2800" dirty="0">
                <a:solidFill>
                  <a:srgbClr val="333399"/>
                </a:solidFill>
              </a:rPr>
              <a:t>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</a:rPr>
              <a:t>if  A  then  B</a:t>
            </a:r>
            <a:r>
              <a:rPr lang="en-US" altLang="zh-CN" dirty="0"/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，可证明如下命题：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</a:rPr>
              <a:t>if  not B  then  not A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03C730-A148-624C-B700-6BD8E3BE0153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77</a:t>
            </a:r>
            <a:endParaRPr kumimoji="1" lang="zh-CN" altLang="en-US" sz="2000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8DB020-5A27-A149-B594-F59F43A43AA9}"/>
              </a:ext>
            </a:extLst>
          </p:cNvPr>
          <p:cNvSpPr txBox="1"/>
          <p:nvPr/>
        </p:nvSpPr>
        <p:spPr>
          <a:xfrm>
            <a:off x="2015271" y="4765632"/>
            <a:ext cx="28083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原命题：如果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9FA1C9-AC19-5648-9A8B-473B1292A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495" y="4832820"/>
            <a:ext cx="720080" cy="2541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EE97112-612F-A047-9798-359EC575B0BC}"/>
              </a:ext>
            </a:extLst>
          </p:cNvPr>
          <p:cNvSpPr txBox="1"/>
          <p:nvPr/>
        </p:nvSpPr>
        <p:spPr>
          <a:xfrm>
            <a:off x="4788024" y="4747527"/>
            <a:ext cx="28083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，则</a:t>
            </a:r>
            <a:endParaRPr kumimoji="1" lang="zh-CN" altLang="en-US" sz="2400" b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4F6719-8BF3-7748-8FB7-9567D3CC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670" y="4765633"/>
            <a:ext cx="1007425" cy="3213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7991A6F-6DB0-F847-B135-82A509236D67}"/>
              </a:ext>
            </a:extLst>
          </p:cNvPr>
          <p:cNvSpPr txBox="1"/>
          <p:nvPr/>
        </p:nvSpPr>
        <p:spPr>
          <a:xfrm>
            <a:off x="1727239" y="5401052"/>
            <a:ext cx="28083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逆否命题：如果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2DCF0D-7DAE-5645-B71F-2CFC8B86D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95" y="5433820"/>
            <a:ext cx="978412" cy="2867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6A7AC86-B041-B24A-90CD-1BD087C03FAC}"/>
              </a:ext>
            </a:extLst>
          </p:cNvPr>
          <p:cNvSpPr txBox="1"/>
          <p:nvPr/>
        </p:nvSpPr>
        <p:spPr>
          <a:xfrm>
            <a:off x="4797434" y="5432730"/>
            <a:ext cx="28083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，则</a:t>
            </a:r>
            <a:endParaRPr kumimoji="1" lang="zh-CN" altLang="en-US" sz="24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2889AA-6E79-8C41-B129-C040241DA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502" y="5477457"/>
            <a:ext cx="749355" cy="238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0F6F95-1E3A-4244-8772-F6EAB1BC5FE8}"/>
              </a:ext>
            </a:extLst>
          </p:cNvPr>
          <p:cNvSpPr txBox="1"/>
          <p:nvPr/>
        </p:nvSpPr>
        <p:spPr>
          <a:xfrm>
            <a:off x="2123728" y="6219230"/>
            <a:ext cx="46805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如果前提为假，则命题必然为真</a:t>
            </a:r>
          </a:p>
        </p:txBody>
      </p:sp>
    </p:spTree>
  </p:cSld>
  <p:clrMapOvr>
    <a:masterClrMapping/>
  </p:clrMapOvr>
  <p:transition spd="med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Rectangle 9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基本证明方法</a:t>
            </a:r>
          </a:p>
        </p:txBody>
      </p:sp>
      <p:sp>
        <p:nvSpPr>
          <p:cNvPr id="48135" name="Text Box 10"/>
          <p:cNvSpPr txBox="1">
            <a:spLocks noChangeArrowheads="1"/>
          </p:cNvSpPr>
          <p:nvPr/>
        </p:nvSpPr>
        <p:spPr bwMode="auto">
          <a:xfrm>
            <a:off x="649288" y="1341438"/>
            <a:ext cx="8315325" cy="213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反证法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</a:rPr>
              <a:t>（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</a:rPr>
              <a:t>proof by contradiction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</a:rPr>
              <a:t>）</a:t>
            </a:r>
            <a:r>
              <a:rPr lang="zh-CN" altLang="en-US" dirty="0"/>
              <a:t> </a:t>
            </a:r>
            <a:endParaRPr lang="zh-CN" altLang="en-US" sz="32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/>
              <a:t>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欲证</a:t>
            </a:r>
            <a:r>
              <a:rPr lang="zh-CN" altLang="en-US" sz="2800" dirty="0">
                <a:solidFill>
                  <a:srgbClr val="333399"/>
                </a:solidFill>
              </a:rPr>
              <a:t>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</a:rPr>
              <a:t>if  H  then  C</a:t>
            </a:r>
            <a:r>
              <a:rPr lang="en-US" altLang="zh-CN" sz="2800" i="1" dirty="0">
                <a:solidFill>
                  <a:srgbClr val="800080"/>
                </a:solidFill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，可以把</a:t>
            </a:r>
            <a:r>
              <a:rPr lang="zh-CN" altLang="en-US" sz="2800" dirty="0">
                <a:solidFill>
                  <a:srgbClr val="333399"/>
                </a:solidFill>
              </a:rPr>
              <a:t> </a:t>
            </a:r>
            <a:r>
              <a:rPr lang="zh-CN" altLang="en-US" sz="2800" b="0" i="1" dirty="0">
                <a:solidFill>
                  <a:srgbClr val="800080"/>
                </a:solidFill>
                <a:latin typeface="Arial" pitchFamily="34" charset="0"/>
              </a:rPr>
              <a:t>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</a:rPr>
              <a:t>H</a:t>
            </a:r>
            <a:r>
              <a:rPr lang="en-US" altLang="zh-CN" sz="2800" i="1" dirty="0">
                <a:solidFill>
                  <a:srgbClr val="800080"/>
                </a:solidFill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zh-CN" altLang="en-US" sz="2800" dirty="0">
                <a:solidFill>
                  <a:srgbClr val="333399"/>
                </a:solidFill>
              </a:rPr>
              <a:t> 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</a:rPr>
              <a:t>not C</a:t>
            </a:r>
            <a:r>
              <a:rPr lang="en-US" altLang="zh-CN" sz="2800" i="1" dirty="0">
                <a:solidFill>
                  <a:srgbClr val="800080"/>
                </a:solidFill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都作为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已知的命题，把任何一个矛盾（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contradiction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命题作为新的结论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106124-A40A-1F45-B269-296C23A92887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78</a:t>
            </a:r>
            <a:endParaRPr kumimoji="1" lang="zh-CN" altLang="en-US" sz="2000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43DF40-2082-5D46-A45A-6C872C60F3D5}"/>
              </a:ext>
            </a:extLst>
          </p:cNvPr>
          <p:cNvSpPr txBox="1"/>
          <p:nvPr/>
        </p:nvSpPr>
        <p:spPr>
          <a:xfrm>
            <a:off x="971600" y="3775434"/>
            <a:ext cx="77768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i="1" dirty="0">
                <a:solidFill>
                  <a:srgbClr val="800080"/>
                </a:solidFill>
              </a:rPr>
              <a:t>H</a:t>
            </a:r>
            <a:r>
              <a:rPr kumimoji="1" lang="zh-CN" altLang="en-US" sz="2400" b="0" dirty="0"/>
              <a:t>：</a:t>
            </a:r>
            <a:r>
              <a:rPr kumimoji="1" lang="en-US" altLang="zh-CN" sz="2400" b="0" dirty="0"/>
              <a:t>U</a:t>
            </a:r>
            <a:r>
              <a:rPr kumimoji="1" lang="zh-CN" altLang="en-US" sz="2400" b="0" dirty="0"/>
              <a:t>是无穷集合，</a:t>
            </a:r>
            <a:r>
              <a:rPr kumimoji="1" lang="en-US" altLang="zh-CN" sz="2400" b="0" dirty="0"/>
              <a:t>S</a:t>
            </a:r>
            <a:r>
              <a:rPr kumimoji="1" lang="zh-CN" altLang="en-US" sz="2400" b="0" dirty="0"/>
              <a:t>是</a:t>
            </a:r>
            <a:r>
              <a:rPr kumimoji="1" lang="en-US" altLang="zh-CN" sz="2400" b="0" dirty="0"/>
              <a:t>U</a:t>
            </a:r>
            <a:r>
              <a:rPr kumimoji="1" lang="zh-CN" altLang="en-US" sz="2400" b="0" dirty="0"/>
              <a:t>的有穷子集，</a:t>
            </a:r>
            <a:r>
              <a:rPr kumimoji="1" lang="en-US" altLang="zh-CN" sz="2400" b="0" dirty="0"/>
              <a:t>T</a:t>
            </a:r>
            <a:r>
              <a:rPr kumimoji="1" lang="zh-CN" altLang="en-US" sz="2400" b="0" dirty="0"/>
              <a:t>是</a:t>
            </a:r>
            <a:r>
              <a:rPr kumimoji="1" lang="en-US" altLang="zh-CN" sz="2400" b="0" dirty="0"/>
              <a:t>S</a:t>
            </a:r>
            <a:r>
              <a:rPr kumimoji="1" lang="zh-CN" altLang="en-US" sz="2400" b="0" dirty="0"/>
              <a:t>关于</a:t>
            </a:r>
            <a:r>
              <a:rPr kumimoji="1" lang="en-US" altLang="zh-CN" sz="2400" b="0" dirty="0"/>
              <a:t>U</a:t>
            </a:r>
            <a:r>
              <a:rPr kumimoji="1" lang="zh-CN" altLang="en-US" sz="2400" b="0" dirty="0"/>
              <a:t>的补集</a:t>
            </a:r>
            <a:endParaRPr kumimoji="1" lang="en-US" altLang="zh-CN" sz="2400" b="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0F3958-F371-014E-8153-79EA55AA8926}"/>
              </a:ext>
            </a:extLst>
          </p:cNvPr>
          <p:cNvSpPr txBox="1"/>
          <p:nvPr/>
        </p:nvSpPr>
        <p:spPr>
          <a:xfrm>
            <a:off x="971600" y="4286609"/>
            <a:ext cx="77768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i="1" dirty="0">
                <a:solidFill>
                  <a:srgbClr val="800080"/>
                </a:solidFill>
              </a:rPr>
              <a:t>C</a:t>
            </a:r>
            <a:r>
              <a:rPr kumimoji="1" lang="zh-CN" altLang="en-US" sz="2400" b="0" dirty="0"/>
              <a:t>：</a:t>
            </a:r>
            <a:r>
              <a:rPr kumimoji="1" lang="en-US" altLang="zh-CN" sz="2400" b="0" dirty="0"/>
              <a:t>T</a:t>
            </a:r>
            <a:r>
              <a:rPr kumimoji="1" lang="zh-CN" altLang="en-US" sz="2400" b="0" dirty="0"/>
              <a:t>是无穷集合</a:t>
            </a:r>
            <a:endParaRPr kumimoji="1" lang="en-US" altLang="zh-CN" sz="2400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FFD514-405D-C54E-AE96-D59D4784BCA5}"/>
              </a:ext>
            </a:extLst>
          </p:cNvPr>
          <p:cNvSpPr txBox="1"/>
          <p:nvPr/>
        </p:nvSpPr>
        <p:spPr>
          <a:xfrm>
            <a:off x="971600" y="4845342"/>
            <a:ext cx="77768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800080"/>
                </a:solidFill>
              </a:rPr>
              <a:t>证明：</a:t>
            </a:r>
            <a:r>
              <a:rPr lang="zh-CN" altLang="en-US" sz="2400" b="0" dirty="0">
                <a:solidFill>
                  <a:srgbClr val="003265"/>
                </a:solidFill>
              </a:rPr>
              <a:t>假设</a:t>
            </a:r>
            <a:r>
              <a:rPr lang="en-US" altLang="zh-CN" sz="2400" b="0" dirty="0">
                <a:solidFill>
                  <a:srgbClr val="003265"/>
                </a:solidFill>
              </a:rPr>
              <a:t>T</a:t>
            </a:r>
            <a:r>
              <a:rPr lang="zh-CN" altLang="en-US" sz="2400" b="0" dirty="0">
                <a:solidFill>
                  <a:srgbClr val="003265"/>
                </a:solidFill>
              </a:rPr>
              <a:t>是有穷集合，由于</a:t>
            </a:r>
            <a:r>
              <a:rPr lang="en-US" altLang="zh-CN" sz="2400" b="0" dirty="0">
                <a:solidFill>
                  <a:srgbClr val="003265"/>
                </a:solidFill>
              </a:rPr>
              <a:t>S</a:t>
            </a:r>
            <a:r>
              <a:rPr lang="zh-CN" altLang="en-US" sz="2400" b="0" dirty="0">
                <a:solidFill>
                  <a:srgbClr val="003265"/>
                </a:solidFill>
              </a:rPr>
              <a:t>也是有穷集合，两者的</a:t>
            </a:r>
            <a:endParaRPr kumimoji="1" lang="en-US" altLang="zh-CN" sz="2400" b="0" dirty="0">
              <a:solidFill>
                <a:srgbClr val="003265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C737FB-CC13-B943-BB24-780948F2F9B6}"/>
              </a:ext>
            </a:extLst>
          </p:cNvPr>
          <p:cNvSpPr txBox="1"/>
          <p:nvPr/>
        </p:nvSpPr>
        <p:spPr>
          <a:xfrm>
            <a:off x="1835696" y="5378020"/>
            <a:ext cx="77768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>
                <a:solidFill>
                  <a:srgbClr val="003265"/>
                </a:solidFill>
              </a:rPr>
              <a:t>并集</a:t>
            </a:r>
            <a:r>
              <a:rPr kumimoji="1" lang="en-US" altLang="zh-CN" sz="2400" b="0" dirty="0">
                <a:solidFill>
                  <a:srgbClr val="003265"/>
                </a:solidFill>
              </a:rPr>
              <a:t>U</a:t>
            </a:r>
            <a:r>
              <a:rPr kumimoji="1" lang="zh-CN" altLang="en-US" sz="2400" b="0" dirty="0">
                <a:solidFill>
                  <a:srgbClr val="003265"/>
                </a:solidFill>
              </a:rPr>
              <a:t>也是有穷集合，这与前提中</a:t>
            </a:r>
            <a:r>
              <a:rPr kumimoji="1" lang="en-US" altLang="zh-CN" sz="2400" b="0" dirty="0">
                <a:solidFill>
                  <a:srgbClr val="003265"/>
                </a:solidFill>
              </a:rPr>
              <a:t>U</a:t>
            </a:r>
            <a:r>
              <a:rPr kumimoji="1" lang="zh-CN" altLang="en-US" sz="2400" b="0" dirty="0">
                <a:solidFill>
                  <a:srgbClr val="003265"/>
                </a:solidFill>
              </a:rPr>
              <a:t>是无穷集合矛盾。</a:t>
            </a:r>
            <a:endParaRPr kumimoji="1" lang="en-US" altLang="zh-CN" sz="2400" b="0" dirty="0">
              <a:solidFill>
                <a:srgbClr val="003265"/>
              </a:solidFill>
            </a:endParaRPr>
          </a:p>
        </p:txBody>
      </p:sp>
    </p:spTree>
  </p:cSld>
  <p:clrMapOvr>
    <a:masterClrMapping/>
  </p:clrMapOvr>
  <p:transition spd="med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8" name="Rectangle 9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基本证明方法</a:t>
            </a:r>
          </a:p>
        </p:txBody>
      </p:sp>
      <p:sp>
        <p:nvSpPr>
          <p:cNvPr id="49159" name="Text Box 10"/>
          <p:cNvSpPr txBox="1">
            <a:spLocks noChangeArrowheads="1"/>
          </p:cNvSpPr>
          <p:nvPr/>
        </p:nvSpPr>
        <p:spPr bwMode="auto">
          <a:xfrm>
            <a:off x="649288" y="1341438"/>
            <a:ext cx="8243887" cy="405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举例证明或否证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/>
              <a:t>  </a:t>
            </a:r>
            <a:r>
              <a:rPr lang="zh-CN" altLang="en-US" sz="2800" dirty="0">
                <a:solidFill>
                  <a:srgbClr val="800080"/>
                </a:solidFill>
                <a:ea typeface="楷体_GB2312" pitchFamily="49" charset="-122"/>
              </a:rPr>
              <a:t>举例证明存在量化的命题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dirty="0">
                <a:solidFill>
                  <a:srgbClr val="800080"/>
                </a:solidFill>
                <a:ea typeface="楷体_GB2312" pitchFamily="49" charset="-122"/>
              </a:rPr>
              <a:t>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如命题：存在整数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，满足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2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: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取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= 2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，满足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2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r>
              <a:rPr lang="en-US" altLang="zh-CN" sz="2800" dirty="0"/>
              <a:t> 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en-US" altLang="zh-CN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ym typeface="Symbol" pitchFamily="18" charset="2"/>
              </a:rPr>
              <a:t> </a:t>
            </a: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800080"/>
                </a:solidFill>
                <a:ea typeface="楷体_GB2312" pitchFamily="49" charset="-122"/>
              </a:rPr>
              <a:t>举反例否定全称量化的命题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800080"/>
              </a:solidFill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dirty="0">
                <a:solidFill>
                  <a:srgbClr val="800080"/>
                </a:solidFill>
                <a:ea typeface="楷体_GB2312" pitchFamily="49" charset="-122"/>
              </a:rPr>
              <a:t>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如命题：所有整数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，都满足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2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否证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: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取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= 1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，不满足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2</a:t>
            </a:r>
            <a:r>
              <a:rPr lang="en-US" altLang="zh-CN" sz="2800" b="0" i="1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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CDF1E7-B700-C143-A05D-31EFEA61243D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79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9"/>
          <p:cNvSpPr txBox="1">
            <a:spLocks noChangeArrowheads="1"/>
          </p:cNvSpPr>
          <p:nvPr/>
        </p:nvSpPr>
        <p:spPr bwMode="auto">
          <a:xfrm>
            <a:off x="858867" y="1144392"/>
            <a:ext cx="8285133" cy="560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姓名         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刘洋</a:t>
            </a:r>
            <a:r>
              <a:rPr lang="zh-CN" altLang="en-US" sz="1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单位         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计算机系人工智能研究所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电话          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62777701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O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办公室       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FIT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楼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4-506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房间</a:t>
            </a:r>
            <a:endParaRPr lang="en-US" altLang="zh-CN" sz="32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电子信箱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hlinkClick r:id="rId2"/>
              </a:rPr>
              <a:t>liuyang2011@tsinghua.edu.cn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个人主页   </a:t>
            </a:r>
            <a:r>
              <a:rPr lang="en-US" altLang="zh-CN" sz="28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hlinkClick r:id="rId3"/>
              </a:rPr>
              <a:t>http://nlp.csai.tsinghua.edu.cn/~ly/ </a:t>
            </a:r>
            <a:endParaRPr lang="en-US" altLang="zh-CN" sz="3200" b="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研究领域 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1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endParaRPr lang="zh-CN" altLang="en-US" sz="32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lvl="1" algn="just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人工智能</a:t>
            </a:r>
            <a:endParaRPr lang="en-US" altLang="zh-CN" sz="28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 algn="just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自然语言处理</a:t>
            </a:r>
            <a:endParaRPr lang="en-US" altLang="zh-CN" sz="10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 algn="just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机器翻译</a:t>
            </a:r>
            <a:endParaRPr lang="en-US" altLang="zh-CN" sz="280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387" name="Rectangle 20"/>
          <p:cNvSpPr>
            <a:spLocks noChangeArrowheads="1"/>
          </p:cNvSpPr>
          <p:nvPr/>
        </p:nvSpPr>
        <p:spPr bwMode="auto">
          <a:xfrm>
            <a:off x="1511300" y="195263"/>
            <a:ext cx="29892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教 师 信 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CCA57D-6A9E-BC4A-A4B8-70F75D3E2F18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08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9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649288" y="1196975"/>
            <a:ext cx="82438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归纳定义</a:t>
            </a:r>
          </a:p>
        </p:txBody>
      </p:sp>
      <p:sp>
        <p:nvSpPr>
          <p:cNvPr id="50184" name="Text Box 13"/>
          <p:cNvSpPr txBox="1">
            <a:spLocks noChangeArrowheads="1"/>
          </p:cNvSpPr>
          <p:nvPr/>
        </p:nvSpPr>
        <p:spPr bwMode="auto">
          <a:xfrm>
            <a:off x="1114425" y="1903413"/>
            <a:ext cx="7634288" cy="427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集合的归纳定义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1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由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部分构成：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基础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basis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//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直接定义集合中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    的元素（至少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个）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归纳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induction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//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从已知元素生成新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    元素的规则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极小性限制 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//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申明集合中的元素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    只能由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生成</a:t>
            </a:r>
            <a:endParaRPr lang="zh-CN" altLang="en-US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DF6D18-AFEE-0249-81F1-E8E92F4C277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80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6" name="Rectangle 8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51207" name="Text Box 9"/>
          <p:cNvSpPr txBox="1">
            <a:spLocks noChangeArrowheads="1"/>
          </p:cNvSpPr>
          <p:nvPr/>
        </p:nvSpPr>
        <p:spPr bwMode="auto">
          <a:xfrm>
            <a:off x="649288" y="1196975"/>
            <a:ext cx="82438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结构归纳法</a:t>
            </a:r>
          </a:p>
        </p:txBody>
      </p:sp>
      <p:sp>
        <p:nvSpPr>
          <p:cNvPr id="51208" name="Text Box 10"/>
          <p:cNvSpPr txBox="1">
            <a:spLocks noChangeArrowheads="1"/>
          </p:cNvSpPr>
          <p:nvPr/>
        </p:nvSpPr>
        <p:spPr bwMode="auto">
          <a:xfrm>
            <a:off x="684213" y="1771650"/>
            <a:ext cx="8424862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对于归纳定义的集合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，欲证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: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对于任意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800" b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满足性质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P(x)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基础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basis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//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若有直接定义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              则证明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P(a)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1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归纳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induction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//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若归纳定义中有规则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if         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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then     f (a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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则证明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if          P(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), P(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),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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P(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then     P( f (a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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a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)</a:t>
            </a:r>
            <a:r>
              <a:rPr lang="en-US" altLang="zh-CN" sz="28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789CBE-1930-A04A-89D0-1C19830D89B2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81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Rectangle 10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52231" name="Text Box 11"/>
          <p:cNvSpPr txBox="1">
            <a:spLocks noChangeArrowheads="1"/>
          </p:cNvSpPr>
          <p:nvPr/>
        </p:nvSpPr>
        <p:spPr bwMode="auto">
          <a:xfrm>
            <a:off x="649288" y="1196975"/>
            <a:ext cx="82438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归纳定义（例）</a:t>
            </a:r>
          </a:p>
        </p:txBody>
      </p:sp>
      <p:sp>
        <p:nvSpPr>
          <p:cNvPr id="52232" name="Text Box 13"/>
          <p:cNvSpPr txBox="1">
            <a:spLocks noChangeArrowheads="1"/>
          </p:cNvSpPr>
          <p:nvPr/>
        </p:nvSpPr>
        <p:spPr bwMode="auto">
          <a:xfrm>
            <a:off x="1187450" y="1911350"/>
            <a:ext cx="6840538" cy="473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归纳定义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合法括号串的集合 </a:t>
            </a:r>
            <a:r>
              <a:rPr lang="en-US" altLang="zh-CN" sz="280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S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基础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空串 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i="1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归纳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若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800" b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(x)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若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x,y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 </a:t>
            </a:r>
            <a:r>
              <a:rPr lang="en-US" altLang="zh-CN" sz="28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xy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.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极小性限制   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   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中的元素只能由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生成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或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b="0" i="1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是满足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的最小集合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Char char=" 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A74782-16F1-BC4C-85F0-6A3B13B427F0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82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Rectangle 8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53255" name="Text Box 9"/>
          <p:cNvSpPr txBox="1">
            <a:spLocks noChangeArrowheads="1"/>
          </p:cNvSpPr>
          <p:nvPr/>
        </p:nvSpPr>
        <p:spPr bwMode="auto">
          <a:xfrm>
            <a:off x="649288" y="1196975"/>
            <a:ext cx="82438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结构归纳证明（例）</a:t>
            </a:r>
          </a:p>
        </p:txBody>
      </p:sp>
      <p:sp>
        <p:nvSpPr>
          <p:cNvPr id="53256" name="Text Box 11"/>
          <p:cNvSpPr txBox="1">
            <a:spLocks noChangeArrowheads="1"/>
          </p:cNvSpPr>
          <p:nvPr/>
        </p:nvSpPr>
        <p:spPr bwMode="auto">
          <a:xfrm>
            <a:off x="893763" y="1911350"/>
            <a:ext cx="81788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命题：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合法括号串集合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中每个括号串的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”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与 </a:t>
            </a: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)”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数目相等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证明</a:t>
            </a:r>
            <a:r>
              <a:rPr lang="en-US" altLang="zh-CN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: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基础  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空串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 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”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与 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)”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数目相等，都为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归纳 </a:t>
            </a:r>
            <a:endParaRPr lang="en-US" altLang="zh-CN" sz="28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1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endParaRPr lang="en-US" altLang="zh-CN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设 </a:t>
            </a:r>
            <a:r>
              <a:rPr lang="en-US" altLang="zh-CN" sz="24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x,y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”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与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)”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数目相等，前者为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后者为</a:t>
            </a:r>
            <a:r>
              <a:rPr lang="zh-CN" altLang="en-US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</a:t>
            </a:r>
            <a:endParaRPr lang="en-US" altLang="zh-CN" sz="24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(x)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 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”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与 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)”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数目都为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m+1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 </a:t>
            </a:r>
            <a:endParaRPr lang="en-US" altLang="zh-CN" sz="24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endParaRPr lang="en-US" altLang="zh-CN" sz="10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lang="en-US" altLang="zh-CN" sz="24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xy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 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”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与 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)”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数目都为 </a:t>
            </a:r>
            <a:r>
              <a:rPr lang="en-US" altLang="zh-CN" sz="24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m+n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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CCEADA-D476-C143-8EA6-AE6D000DF40E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83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54275" name="Text Box 11"/>
          <p:cNvSpPr txBox="1">
            <a:spLocks noChangeArrowheads="1"/>
          </p:cNvSpPr>
          <p:nvPr/>
        </p:nvSpPr>
        <p:spPr bwMode="auto">
          <a:xfrm>
            <a:off x="649288" y="1120775"/>
            <a:ext cx="82438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基于自然数的归纳（一般数学归纳法）</a:t>
            </a:r>
          </a:p>
        </p:txBody>
      </p:sp>
      <p:sp>
        <p:nvSpPr>
          <p:cNvPr id="54276" name="Text Box 13"/>
          <p:cNvSpPr txBox="1">
            <a:spLocks noChangeArrowheads="1"/>
          </p:cNvSpPr>
          <p:nvPr/>
        </p:nvSpPr>
        <p:spPr bwMode="auto">
          <a:xfrm>
            <a:off x="1082675" y="1844675"/>
            <a:ext cx="7810500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自然数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自然数集合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zh-CN" altLang="en-US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是满足如下条件的最小集合：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(1) 0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N;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(2)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</a:t>
            </a:r>
            <a:r>
              <a:rPr lang="zh-CN" altLang="en-US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N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的后继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n+1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N</a:t>
            </a:r>
            <a:endParaRPr lang="en-US" altLang="zh-CN" sz="24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数学归纳法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欲证对任意自然数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P(n)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成立，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(1)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先证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P(0)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成立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;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(2)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再证若</a:t>
            </a:r>
            <a:r>
              <a:rPr lang="zh-CN" altLang="en-US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P(n)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成立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P(n+1 )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成立</a:t>
            </a:r>
          </a:p>
          <a:p>
            <a:pPr lvl="1"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另一种形式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(1)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先证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P(0)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成立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;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(2)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再证若对任意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k&lt;n</a:t>
            </a:r>
            <a:r>
              <a:rPr lang="zh-CN" altLang="en-US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P(k)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成立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P(n)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成立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对任何良序集合，都可以有这两种形式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CDDC93-C8A7-234E-8BFD-3814A4496E7A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84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CDDC93-C8A7-234E-8BFD-3814A4496E7A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85</a:t>
            </a:r>
            <a:endParaRPr kumimoji="1" lang="zh-CN" altLang="en-US" sz="2000" b="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18BC69-3FEB-BF45-9FD0-D0843E9B8EB2}"/>
              </a:ext>
            </a:extLst>
          </p:cNvPr>
          <p:cNvSpPr txBox="1"/>
          <p:nvPr/>
        </p:nvSpPr>
        <p:spPr>
          <a:xfrm>
            <a:off x="1432783" y="1268760"/>
            <a:ext cx="26642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对于所有的正整数</a:t>
            </a:r>
            <a:endParaRPr kumimoji="1" lang="zh-CN" altLang="en-US" sz="2400" b="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575F7E-6515-2B4E-9FDF-48EA3FB0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71" y="1373176"/>
            <a:ext cx="216019" cy="1836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164A0C-BA46-1D41-B5F4-A991672DD56F}"/>
              </a:ext>
            </a:extLst>
          </p:cNvPr>
          <p:cNvSpPr txBox="1"/>
          <p:nvPr/>
        </p:nvSpPr>
        <p:spPr>
          <a:xfrm>
            <a:off x="4241090" y="1252618"/>
            <a:ext cx="26642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，都有</a:t>
            </a:r>
            <a:endParaRPr kumimoji="1" lang="zh-CN" altLang="en-US" sz="2400" b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357ACD-7074-1741-92B6-4B3A99AA5CBA}"/>
              </a:ext>
            </a:extLst>
          </p:cNvPr>
          <p:cNvSpPr/>
          <p:nvPr/>
        </p:nvSpPr>
        <p:spPr bwMode="auto">
          <a:xfrm>
            <a:off x="1403648" y="1212248"/>
            <a:ext cx="6768752" cy="1712696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ECBA39-092B-2F49-87C7-A507501627F7}"/>
              </a:ext>
            </a:extLst>
          </p:cNvPr>
          <p:cNvSpPr txBox="1"/>
          <p:nvPr/>
        </p:nvSpPr>
        <p:spPr>
          <a:xfrm>
            <a:off x="827584" y="3115938"/>
            <a:ext cx="26642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证明</a:t>
            </a:r>
            <a:r>
              <a:rPr lang="zh-CN" altLang="en-US" sz="2400" b="0" dirty="0">
                <a:sym typeface="Wingdings" pitchFamily="2" charset="2"/>
              </a:rPr>
              <a:t>：（基础）当</a:t>
            </a:r>
            <a:endParaRPr kumimoji="1" lang="zh-CN" altLang="en-US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6DFFC2-1886-0D43-8CC3-CA9096ECA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182202"/>
            <a:ext cx="762973" cy="23338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DD3A38-BCCF-1A4F-9522-FB2596FDBDD0}"/>
              </a:ext>
            </a:extLst>
          </p:cNvPr>
          <p:cNvSpPr txBox="1"/>
          <p:nvPr/>
        </p:nvSpPr>
        <p:spPr>
          <a:xfrm>
            <a:off x="4362535" y="3115938"/>
            <a:ext cx="26642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时，等号左部等于</a:t>
            </a:r>
            <a:endParaRPr kumimoji="1" lang="zh-CN" altLang="en-US" sz="24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C9D646-6424-5846-82BF-B03DA341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404" y="3182202"/>
            <a:ext cx="112022" cy="2333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113217A-5105-044F-AE5B-F1D5034D53BD}"/>
              </a:ext>
            </a:extLst>
          </p:cNvPr>
          <p:cNvSpPr txBox="1"/>
          <p:nvPr/>
        </p:nvSpPr>
        <p:spPr>
          <a:xfrm>
            <a:off x="7020272" y="3117323"/>
            <a:ext cx="18002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，等号右部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FE328B-170B-8A4B-B636-4BF3B9CB0C10}"/>
              </a:ext>
            </a:extLst>
          </p:cNvPr>
          <p:cNvSpPr txBox="1"/>
          <p:nvPr/>
        </p:nvSpPr>
        <p:spPr>
          <a:xfrm>
            <a:off x="1864831" y="3724348"/>
            <a:ext cx="18002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等于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90E7D9-7858-DA49-9CA2-A3BE37214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495" y="3767820"/>
            <a:ext cx="1606769" cy="33778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E6A5079-8E2E-8C44-A295-4B20BDC22380}"/>
              </a:ext>
            </a:extLst>
          </p:cNvPr>
          <p:cNvSpPr txBox="1"/>
          <p:nvPr/>
        </p:nvSpPr>
        <p:spPr>
          <a:xfrm>
            <a:off x="4295264" y="3724348"/>
            <a:ext cx="18002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。命题成立。</a:t>
            </a:r>
            <a:endParaRPr kumimoji="1" lang="zh-CN" altLang="en-US" sz="2400" b="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AF2770-B913-5247-A906-E2B363B69A90}"/>
              </a:ext>
            </a:extLst>
          </p:cNvPr>
          <p:cNvSpPr txBox="1"/>
          <p:nvPr/>
        </p:nvSpPr>
        <p:spPr>
          <a:xfrm>
            <a:off x="1698239" y="4310161"/>
            <a:ext cx="2945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sym typeface="Wingdings" pitchFamily="2" charset="2"/>
              </a:rPr>
              <a:t>（归纳）假设命题当</a:t>
            </a:r>
            <a:endParaRPr kumimoji="1" lang="zh-CN" altLang="en-US" sz="2400" b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32EE65-7A3E-A44F-8B82-357253F47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9" y="4365104"/>
            <a:ext cx="787005" cy="23252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851535E-4BFC-A041-A258-579B87DA1D8E}"/>
              </a:ext>
            </a:extLst>
          </p:cNvPr>
          <p:cNvSpPr txBox="1"/>
          <p:nvPr/>
        </p:nvSpPr>
        <p:spPr>
          <a:xfrm>
            <a:off x="5400570" y="4310161"/>
            <a:ext cx="2945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>
                <a:sym typeface="Wingdings" pitchFamily="2" charset="2"/>
              </a:rPr>
              <a:t>时成立，即</a:t>
            </a:r>
            <a:endParaRPr kumimoji="1" lang="zh-CN" altLang="en-US" sz="2400" b="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9075FC2-E6D5-EC48-B575-680A49305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899" y="1793833"/>
            <a:ext cx="2574955" cy="10036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10BCD24-C3E9-4F46-ABCE-E3D84B096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3484" y="4994700"/>
            <a:ext cx="2645453" cy="11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20"/>
      </p:ext>
    </p:extLst>
  </p:cSld>
  <p:clrMapOvr>
    <a:masterClrMapping/>
  </p:clrMapOvr>
  <p:transition spd="med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CDDC93-C8A7-234E-8BFD-3814A4496E7A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86</a:t>
            </a:r>
            <a:endParaRPr kumimoji="1" lang="zh-CN" altLang="en-US" sz="2000" b="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18BC69-3FEB-BF45-9FD0-D0843E9B8EB2}"/>
              </a:ext>
            </a:extLst>
          </p:cNvPr>
          <p:cNvSpPr txBox="1"/>
          <p:nvPr/>
        </p:nvSpPr>
        <p:spPr>
          <a:xfrm>
            <a:off x="1432783" y="1268760"/>
            <a:ext cx="26642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对于所有的正整数</a:t>
            </a:r>
            <a:endParaRPr kumimoji="1" lang="zh-CN" altLang="en-US" sz="2400" b="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575F7E-6515-2B4E-9FDF-48EA3FB0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71" y="1373176"/>
            <a:ext cx="216019" cy="1836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164A0C-BA46-1D41-B5F4-A991672DD56F}"/>
              </a:ext>
            </a:extLst>
          </p:cNvPr>
          <p:cNvSpPr txBox="1"/>
          <p:nvPr/>
        </p:nvSpPr>
        <p:spPr>
          <a:xfrm>
            <a:off x="4241090" y="1252618"/>
            <a:ext cx="26642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，都有</a:t>
            </a:r>
            <a:endParaRPr kumimoji="1" lang="zh-CN" altLang="en-US" sz="2400" b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357ACD-7074-1741-92B6-4B3A99AA5CBA}"/>
              </a:ext>
            </a:extLst>
          </p:cNvPr>
          <p:cNvSpPr/>
          <p:nvPr/>
        </p:nvSpPr>
        <p:spPr bwMode="auto">
          <a:xfrm>
            <a:off x="1403648" y="1212248"/>
            <a:ext cx="6768752" cy="1712696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4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ECBA39-092B-2F49-87C7-A507501627F7}"/>
              </a:ext>
            </a:extLst>
          </p:cNvPr>
          <p:cNvSpPr txBox="1"/>
          <p:nvPr/>
        </p:nvSpPr>
        <p:spPr>
          <a:xfrm>
            <a:off x="827584" y="3115938"/>
            <a:ext cx="26642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证明</a:t>
            </a:r>
            <a:r>
              <a:rPr lang="zh-CN" altLang="en-US" sz="2400" b="0" dirty="0">
                <a:sym typeface="Wingdings" pitchFamily="2" charset="2"/>
              </a:rPr>
              <a:t>：下面考虑当</a:t>
            </a:r>
            <a:endParaRPr kumimoji="1" lang="zh-CN" altLang="en-US" sz="2400" b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B40F19-084D-4749-9BD7-65BD4B3D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82" y="3173959"/>
            <a:ext cx="1357211" cy="26594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C80680D-5165-9745-B6B2-3B12C9206115}"/>
              </a:ext>
            </a:extLst>
          </p:cNvPr>
          <p:cNvSpPr txBox="1"/>
          <p:nvPr/>
        </p:nvSpPr>
        <p:spPr>
          <a:xfrm>
            <a:off x="4771930" y="3115938"/>
            <a:ext cx="26642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时的情况</a:t>
            </a:r>
            <a:endParaRPr kumimoji="1" lang="zh-CN" altLang="en-US" sz="2400" b="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5125263-931C-1F46-B695-C30F2E7A8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899" y="1793833"/>
            <a:ext cx="2574955" cy="10036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04F6625-2DBD-D143-A6AD-0E9EA2B6F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3688914"/>
            <a:ext cx="3672408" cy="991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1BB2B54-3118-3A45-AF2A-9F2DC3303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872" y="4929480"/>
            <a:ext cx="2952328" cy="69039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FF75C65-CA59-904F-9861-E3A285B37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873" y="5888751"/>
            <a:ext cx="2448272" cy="71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35715"/>
      </p:ext>
    </p:extLst>
  </p:cSld>
  <p:clrMapOvr>
    <a:masterClrMapping/>
  </p:clrMapOvr>
  <p:transition spd="med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55303" name="Text Box 9"/>
          <p:cNvSpPr txBox="1">
            <a:spLocks noChangeArrowheads="1"/>
          </p:cNvSpPr>
          <p:nvPr/>
        </p:nvSpPr>
        <p:spPr bwMode="auto">
          <a:xfrm>
            <a:off x="649288" y="1271588"/>
            <a:ext cx="824388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互归纳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i="1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Mutual Induction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证明法</a:t>
            </a:r>
          </a:p>
        </p:txBody>
      </p:sp>
      <p:sp>
        <p:nvSpPr>
          <p:cNvPr id="55304" name="Text Box 11"/>
          <p:cNvSpPr txBox="1">
            <a:spLocks noChangeArrowheads="1"/>
          </p:cNvSpPr>
          <p:nvPr/>
        </p:nvSpPr>
        <p:spPr bwMode="auto">
          <a:xfrm>
            <a:off x="971550" y="1938338"/>
            <a:ext cx="7993063" cy="40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为方便起见，归纳证明一个性质时有时需要证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明相关的一组性质，它们能够相互配合，利于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证明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比如自然数集合上有关系密切的性质 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</a:rPr>
              <a:t>…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若证明性质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=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(n)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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(n)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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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比证明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性质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(n)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容易很多。这样，可以通过证明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，即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同时证明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zh-CN" altLang="en-US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="0" i="1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),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来证明性质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="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(n)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.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 "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7FDA6D-187C-1344-AD08-570DA6EF6A03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87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DD40074-6A67-0A49-A92B-A187D18172EA}"/>
              </a:ext>
            </a:extLst>
          </p:cNvPr>
          <p:cNvSpPr/>
          <p:nvPr/>
        </p:nvSpPr>
        <p:spPr bwMode="auto">
          <a:xfrm>
            <a:off x="1735113" y="1700808"/>
            <a:ext cx="788764" cy="733266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off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A717D77-9229-1F49-8BB6-E1238FED7BED}"/>
              </a:ext>
            </a:extLst>
          </p:cNvPr>
          <p:cNvSpPr/>
          <p:nvPr/>
        </p:nvSpPr>
        <p:spPr bwMode="auto">
          <a:xfrm>
            <a:off x="3639220" y="1700808"/>
            <a:ext cx="788764" cy="733266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on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C916E94C-7207-064F-A505-20AD50A1C80E}"/>
              </a:ext>
            </a:extLst>
          </p:cNvPr>
          <p:cNvCxnSpPr>
            <a:cxnSpLocks/>
            <a:endCxn id="2" idx="2"/>
          </p:cNvCxnSpPr>
          <p:nvPr/>
        </p:nvCxnSpPr>
        <p:spPr bwMode="auto">
          <a:xfrm>
            <a:off x="883926" y="2067441"/>
            <a:ext cx="85118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911C4CD-EE15-0943-995F-A33FE69B43AD}"/>
              </a:ext>
            </a:extLst>
          </p:cNvPr>
          <p:cNvCxnSpPr>
            <a:cxnSpLocks/>
            <a:stCxn id="2" idx="7"/>
            <a:endCxn id="7" idx="1"/>
          </p:cNvCxnSpPr>
          <p:nvPr/>
        </p:nvCxnSpPr>
        <p:spPr bwMode="auto">
          <a:xfrm>
            <a:off x="2408365" y="1808192"/>
            <a:ext cx="134636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7BB588E-1171-2743-B58A-9BE1F34292B4}"/>
              </a:ext>
            </a:extLst>
          </p:cNvPr>
          <p:cNvCxnSpPr>
            <a:cxnSpLocks/>
            <a:stCxn id="7" idx="3"/>
            <a:endCxn id="2" idx="5"/>
          </p:cNvCxnSpPr>
          <p:nvPr/>
        </p:nvCxnSpPr>
        <p:spPr bwMode="auto">
          <a:xfrm flipH="1">
            <a:off x="2408365" y="2326690"/>
            <a:ext cx="134636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FEFA90F-45E4-8041-B743-54D02AEBAB6A}"/>
              </a:ext>
            </a:extLst>
          </p:cNvPr>
          <p:cNvSpPr txBox="1"/>
          <p:nvPr/>
        </p:nvSpPr>
        <p:spPr>
          <a:xfrm>
            <a:off x="879740" y="1595826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start</a:t>
            </a:r>
            <a:endParaRPr kumimoji="1" lang="zh-CN" altLang="en-US" sz="2400" b="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1B3469-A30C-A840-AC30-2F97C27B277E}"/>
              </a:ext>
            </a:extLst>
          </p:cNvPr>
          <p:cNvSpPr txBox="1"/>
          <p:nvPr/>
        </p:nvSpPr>
        <p:spPr>
          <a:xfrm>
            <a:off x="2685504" y="1273452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push</a:t>
            </a:r>
            <a:endParaRPr kumimoji="1" lang="zh-CN" altLang="en-US" sz="2400" b="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23447F-F6E5-D343-8B62-4BE13A5A8CF2}"/>
              </a:ext>
            </a:extLst>
          </p:cNvPr>
          <p:cNvSpPr txBox="1"/>
          <p:nvPr/>
        </p:nvSpPr>
        <p:spPr>
          <a:xfrm>
            <a:off x="2665356" y="2463747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push</a:t>
            </a:r>
            <a:endParaRPr kumimoji="1" lang="zh-CN" altLang="en-US" sz="2400" b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293052-A5F1-844E-B431-1C9CBA75F90A}"/>
              </a:ext>
            </a:extLst>
          </p:cNvPr>
          <p:cNvSpPr txBox="1"/>
          <p:nvPr/>
        </p:nvSpPr>
        <p:spPr>
          <a:xfrm>
            <a:off x="4764462" y="1383460"/>
            <a:ext cx="11570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在按了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169FB39-695B-6646-936D-EDF86BD73A5E}"/>
              </a:ext>
            </a:extLst>
          </p:cNvPr>
          <p:cNvSpPr txBox="1"/>
          <p:nvPr/>
        </p:nvSpPr>
        <p:spPr>
          <a:xfrm>
            <a:off x="6081770" y="1383460"/>
            <a:ext cx="26666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次之后如果开关处</a:t>
            </a:r>
            <a:endParaRPr kumimoji="1" lang="zh-CN" altLang="en-US" sz="2400" b="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38B701-29C0-A346-AE3B-65EEFEC8FA5D}"/>
              </a:ext>
            </a:extLst>
          </p:cNvPr>
          <p:cNvSpPr txBox="1"/>
          <p:nvPr/>
        </p:nvSpPr>
        <p:spPr>
          <a:xfrm>
            <a:off x="4764462" y="1855075"/>
            <a:ext cx="32639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于</a:t>
            </a:r>
            <a:r>
              <a:rPr lang="en-US" altLang="zh-CN" sz="2400" b="0" dirty="0"/>
              <a:t>on</a:t>
            </a:r>
            <a:r>
              <a:rPr lang="zh-CN" altLang="en-US" sz="2400" b="0" dirty="0"/>
              <a:t>的状态，当且仅当</a:t>
            </a:r>
            <a:endParaRPr kumimoji="1" lang="zh-CN" altLang="en-US" sz="2400" b="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94B2F46-E51A-304D-8B23-C6DDAE49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384" y="1988840"/>
            <a:ext cx="203960" cy="1733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C6CA38C-3D95-364A-9A68-C841E8FA6825}"/>
              </a:ext>
            </a:extLst>
          </p:cNvPr>
          <p:cNvSpPr txBox="1"/>
          <p:nvPr/>
        </p:nvSpPr>
        <p:spPr>
          <a:xfrm>
            <a:off x="8215731" y="1855075"/>
            <a:ext cx="5290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是</a:t>
            </a:r>
            <a:endParaRPr kumimoji="1" lang="zh-CN" altLang="en-US" sz="2400" b="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D488D1-5A95-F04A-8AD3-1216FF3B3FBD}"/>
              </a:ext>
            </a:extLst>
          </p:cNvPr>
          <p:cNvSpPr txBox="1"/>
          <p:nvPr/>
        </p:nvSpPr>
        <p:spPr>
          <a:xfrm>
            <a:off x="4784210" y="2329593"/>
            <a:ext cx="111751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奇数。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08EB229-00F3-9547-B9BB-A30CC5C1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0" y="1509143"/>
            <a:ext cx="203960" cy="17336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5D61B51-9C0A-4045-A946-2F8F5A16C0F7}"/>
              </a:ext>
            </a:extLst>
          </p:cNvPr>
          <p:cNvSpPr txBox="1"/>
          <p:nvPr/>
        </p:nvSpPr>
        <p:spPr>
          <a:xfrm>
            <a:off x="768886" y="3055212"/>
            <a:ext cx="826761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证明</a:t>
            </a:r>
            <a:r>
              <a:rPr lang="zh-CN" altLang="en-US" sz="2400" b="0" dirty="0">
                <a:sym typeface="Wingdings" pitchFamily="2" charset="2"/>
              </a:rPr>
              <a:t>：直接证明原始命题很困难，可以用引入两个命题</a:t>
            </a:r>
            <a:endParaRPr kumimoji="1" lang="zh-CN" altLang="en-US" sz="2400" b="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B2669AF-BFE0-C942-8B3D-0301DB3E1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13" y="3669792"/>
            <a:ext cx="785444" cy="3501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DB0009-A008-704B-A80D-C0C1848C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113" y="4149365"/>
            <a:ext cx="785444" cy="35013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741A70F-1674-9A42-940D-427AC5CFA2E5}"/>
              </a:ext>
            </a:extLst>
          </p:cNvPr>
          <p:cNvSpPr txBox="1"/>
          <p:nvPr/>
        </p:nvSpPr>
        <p:spPr>
          <a:xfrm>
            <a:off x="2647519" y="3633786"/>
            <a:ext cx="8099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按了</a:t>
            </a:r>
            <a:endParaRPr kumimoji="1" lang="zh-CN" altLang="en-US" sz="2400" b="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4173C13-6A12-9A43-90D5-5302EFE7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936" y="3759690"/>
            <a:ext cx="203960" cy="17336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81494341-15A6-024E-AEAE-F41E7CADF092}"/>
              </a:ext>
            </a:extLst>
          </p:cNvPr>
          <p:cNvSpPr txBox="1"/>
          <p:nvPr/>
        </p:nvSpPr>
        <p:spPr>
          <a:xfrm>
            <a:off x="3618059" y="3633786"/>
            <a:ext cx="361823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次处于</a:t>
            </a:r>
            <a:r>
              <a:rPr lang="en-US" altLang="zh-CN" sz="2400" b="0" dirty="0"/>
              <a:t>off</a:t>
            </a:r>
            <a:r>
              <a:rPr lang="zh-CN" altLang="en-US" sz="2400" b="0" dirty="0"/>
              <a:t>状态，当且仅当</a:t>
            </a:r>
            <a:endParaRPr kumimoji="1" lang="zh-CN" altLang="en-US" sz="2400" b="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6C18AE8-6BFC-2F49-9FDD-F6EE15E3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316" y="3759690"/>
            <a:ext cx="203960" cy="17336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DF87CE9-5CED-8F48-A307-AA3A92D3C5DE}"/>
              </a:ext>
            </a:extLst>
          </p:cNvPr>
          <p:cNvSpPr txBox="1"/>
          <p:nvPr/>
        </p:nvSpPr>
        <p:spPr>
          <a:xfrm>
            <a:off x="7262589" y="3633786"/>
            <a:ext cx="115121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是偶数</a:t>
            </a:r>
            <a:endParaRPr kumimoji="1" lang="zh-CN" altLang="en-US" sz="2400" b="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EF33527-2D39-9D4A-967D-20CCAF2287DC}"/>
              </a:ext>
            </a:extLst>
          </p:cNvPr>
          <p:cNvSpPr txBox="1"/>
          <p:nvPr/>
        </p:nvSpPr>
        <p:spPr>
          <a:xfrm>
            <a:off x="2665356" y="4116940"/>
            <a:ext cx="8099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按了</a:t>
            </a:r>
            <a:endParaRPr kumimoji="1" lang="zh-CN" altLang="en-US" sz="2400" b="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4B31639-68D9-FB43-8B36-9BF6C0C6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73" y="4242844"/>
            <a:ext cx="203960" cy="17336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53F4FDA-C0A7-7142-98B6-EAC99C85F08C}"/>
              </a:ext>
            </a:extLst>
          </p:cNvPr>
          <p:cNvSpPr txBox="1"/>
          <p:nvPr/>
        </p:nvSpPr>
        <p:spPr>
          <a:xfrm>
            <a:off x="3635896" y="4116940"/>
            <a:ext cx="361823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次处于</a:t>
            </a:r>
            <a:r>
              <a:rPr lang="en-US" altLang="zh-CN" sz="2400" b="0" dirty="0"/>
              <a:t>on</a:t>
            </a:r>
            <a:r>
              <a:rPr lang="zh-CN" altLang="en-US" sz="2400" b="0" dirty="0"/>
              <a:t>状态，当且仅当</a:t>
            </a:r>
            <a:endParaRPr kumimoji="1" lang="zh-CN" altLang="en-US" sz="2400" b="0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CE79D45-301E-B841-8849-36B974DA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153" y="4242844"/>
            <a:ext cx="203960" cy="17336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3D2B4A5-C74A-A649-AA5D-740B75208AC1}"/>
              </a:ext>
            </a:extLst>
          </p:cNvPr>
          <p:cNvSpPr txBox="1"/>
          <p:nvPr/>
        </p:nvSpPr>
        <p:spPr>
          <a:xfrm>
            <a:off x="7280426" y="4116940"/>
            <a:ext cx="115121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是奇数</a:t>
            </a:r>
            <a:endParaRPr kumimoji="1" lang="zh-CN" altLang="en-US" sz="2400" b="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42BFA40-EA5C-D542-85FC-F564E0808FA8}"/>
              </a:ext>
            </a:extLst>
          </p:cNvPr>
          <p:cNvSpPr txBox="1"/>
          <p:nvPr/>
        </p:nvSpPr>
        <p:spPr>
          <a:xfrm>
            <a:off x="611560" y="4725556"/>
            <a:ext cx="19996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（基础）当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A8DC413-71F6-4041-8FC3-8CBE1035F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538" y="4764143"/>
            <a:ext cx="823724" cy="24903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457131A-5869-2146-808B-8951BFB54555}"/>
              </a:ext>
            </a:extLst>
          </p:cNvPr>
          <p:cNvSpPr txBox="1"/>
          <p:nvPr/>
        </p:nvSpPr>
        <p:spPr>
          <a:xfrm>
            <a:off x="3185126" y="4725556"/>
            <a:ext cx="458311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时，需要考虑两个命题四个方向</a:t>
            </a:r>
            <a:endParaRPr kumimoji="1" lang="zh-CN" altLang="en-US" sz="2400" b="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7FA17A3-FC74-034A-9F24-1F339666FBF5}"/>
              </a:ext>
            </a:extLst>
          </p:cNvPr>
          <p:cNvSpPr txBox="1"/>
          <p:nvPr/>
        </p:nvSpPr>
        <p:spPr>
          <a:xfrm>
            <a:off x="1133300" y="5244456"/>
            <a:ext cx="10770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(1)</a:t>
            </a:r>
            <a:endParaRPr kumimoji="1" lang="zh-CN" altLang="en-US" sz="2400" b="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F3B7DC5-2FBF-584E-B3DF-C049C3C23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064" y="5191998"/>
            <a:ext cx="847541" cy="483007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22B378AE-C6AA-2742-9A28-EA2CB2CA2776}"/>
              </a:ext>
            </a:extLst>
          </p:cNvPr>
          <p:cNvSpPr txBox="1"/>
          <p:nvPr/>
        </p:nvSpPr>
        <p:spPr>
          <a:xfrm>
            <a:off x="2577649" y="5294069"/>
            <a:ext cx="616715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：已知</a:t>
            </a:r>
            <a:r>
              <a:rPr kumimoji="1" lang="en-US" altLang="zh-CN" sz="2400" b="0" dirty="0"/>
              <a:t>0</a:t>
            </a:r>
            <a:r>
              <a:rPr kumimoji="1" lang="zh-CN" altLang="en-US" sz="2400" b="0" dirty="0"/>
              <a:t>是偶数，按了</a:t>
            </a:r>
            <a:r>
              <a:rPr kumimoji="1" lang="en-US" altLang="zh-CN" sz="2400" b="0" dirty="0"/>
              <a:t>0</a:t>
            </a:r>
            <a:r>
              <a:rPr kumimoji="1" lang="zh-CN" altLang="en-US" sz="2400" b="0" dirty="0"/>
              <a:t>次以后处于</a:t>
            </a:r>
            <a:r>
              <a:rPr kumimoji="1" lang="en-US" altLang="zh-CN" sz="2400" b="0" dirty="0"/>
              <a:t>off</a:t>
            </a:r>
            <a:r>
              <a:rPr kumimoji="1" lang="zh-CN" altLang="en-US" sz="2400" b="0" dirty="0"/>
              <a:t>状态。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9679D62-708E-4946-B3B8-201EC9AC25F5}"/>
              </a:ext>
            </a:extLst>
          </p:cNvPr>
          <p:cNvSpPr txBox="1"/>
          <p:nvPr/>
        </p:nvSpPr>
        <p:spPr>
          <a:xfrm>
            <a:off x="1133299" y="5886568"/>
            <a:ext cx="10770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(2)</a:t>
            </a:r>
            <a:endParaRPr kumimoji="1" lang="zh-CN" altLang="en-US" sz="2400" b="0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BEBA72A3-3014-D64F-BCF3-846FEECA7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1517" y="5828183"/>
            <a:ext cx="844259" cy="481137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7806C3F9-92BC-1C4E-8ECE-5D9F3CEB3C2A}"/>
              </a:ext>
            </a:extLst>
          </p:cNvPr>
          <p:cNvSpPr txBox="1"/>
          <p:nvPr/>
        </p:nvSpPr>
        <p:spPr>
          <a:xfrm>
            <a:off x="2577649" y="5902685"/>
            <a:ext cx="616715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：已知按了</a:t>
            </a:r>
            <a:r>
              <a:rPr kumimoji="1" lang="en-US" altLang="zh-CN" sz="2400" b="0" dirty="0"/>
              <a:t>0</a:t>
            </a:r>
            <a:r>
              <a:rPr kumimoji="1" lang="zh-CN" altLang="en-US" sz="2400" b="0" dirty="0"/>
              <a:t>次以后处于</a:t>
            </a:r>
            <a:r>
              <a:rPr kumimoji="1" lang="en-US" altLang="zh-CN" sz="2400" b="0" dirty="0"/>
              <a:t>off</a:t>
            </a:r>
            <a:r>
              <a:rPr kumimoji="1" lang="zh-CN" altLang="en-US" sz="2400" b="0" dirty="0"/>
              <a:t>状态</a:t>
            </a:r>
            <a:r>
              <a:rPr lang="zh-CN" altLang="en-US" sz="2400" b="0" dirty="0"/>
              <a:t>，需证明</a:t>
            </a:r>
            <a:r>
              <a:rPr lang="en-US" altLang="zh-CN" sz="2400" b="0" dirty="0"/>
              <a:t>0</a:t>
            </a:r>
            <a:r>
              <a:rPr lang="zh-CN" altLang="en-US" sz="2400" b="0" dirty="0"/>
              <a:t>是</a:t>
            </a:r>
            <a:endParaRPr kumimoji="1" lang="zh-CN" altLang="en-US" sz="2400" b="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7B896E6-5BB8-2347-AC45-CA74AAC928F7}"/>
              </a:ext>
            </a:extLst>
          </p:cNvPr>
          <p:cNvSpPr txBox="1"/>
          <p:nvPr/>
        </p:nvSpPr>
        <p:spPr>
          <a:xfrm>
            <a:off x="2869339" y="6327082"/>
            <a:ext cx="616715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偶数，显然成立。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7CB5D94-C895-424E-8571-72EFA7F201A7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88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770549036"/>
      </p:ext>
    </p:extLst>
  </p:cSld>
  <p:clrMapOvr>
    <a:masterClrMapping/>
  </p:clrMapOvr>
  <p:transition spd="med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DD40074-6A67-0A49-A92B-A187D18172EA}"/>
              </a:ext>
            </a:extLst>
          </p:cNvPr>
          <p:cNvSpPr/>
          <p:nvPr/>
        </p:nvSpPr>
        <p:spPr bwMode="auto">
          <a:xfrm>
            <a:off x="1735113" y="1700808"/>
            <a:ext cx="788764" cy="733266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off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A717D77-9229-1F49-8BB6-E1238FED7BED}"/>
              </a:ext>
            </a:extLst>
          </p:cNvPr>
          <p:cNvSpPr/>
          <p:nvPr/>
        </p:nvSpPr>
        <p:spPr bwMode="auto">
          <a:xfrm>
            <a:off x="3639220" y="1700808"/>
            <a:ext cx="788764" cy="733266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on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C916E94C-7207-064F-A505-20AD50A1C80E}"/>
              </a:ext>
            </a:extLst>
          </p:cNvPr>
          <p:cNvCxnSpPr>
            <a:cxnSpLocks/>
            <a:endCxn id="2" idx="2"/>
          </p:cNvCxnSpPr>
          <p:nvPr/>
        </p:nvCxnSpPr>
        <p:spPr bwMode="auto">
          <a:xfrm>
            <a:off x="883926" y="2067441"/>
            <a:ext cx="85118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911C4CD-EE15-0943-995F-A33FE69B43AD}"/>
              </a:ext>
            </a:extLst>
          </p:cNvPr>
          <p:cNvCxnSpPr>
            <a:cxnSpLocks/>
            <a:stCxn id="2" idx="7"/>
            <a:endCxn id="7" idx="1"/>
          </p:cNvCxnSpPr>
          <p:nvPr/>
        </p:nvCxnSpPr>
        <p:spPr bwMode="auto">
          <a:xfrm>
            <a:off x="2408365" y="1808192"/>
            <a:ext cx="134636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7BB588E-1171-2743-B58A-9BE1F34292B4}"/>
              </a:ext>
            </a:extLst>
          </p:cNvPr>
          <p:cNvCxnSpPr>
            <a:cxnSpLocks/>
            <a:stCxn id="7" idx="3"/>
            <a:endCxn id="2" idx="5"/>
          </p:cNvCxnSpPr>
          <p:nvPr/>
        </p:nvCxnSpPr>
        <p:spPr bwMode="auto">
          <a:xfrm flipH="1">
            <a:off x="2408365" y="2326690"/>
            <a:ext cx="134636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FEFA90F-45E4-8041-B743-54D02AEBAB6A}"/>
              </a:ext>
            </a:extLst>
          </p:cNvPr>
          <p:cNvSpPr txBox="1"/>
          <p:nvPr/>
        </p:nvSpPr>
        <p:spPr>
          <a:xfrm>
            <a:off x="879740" y="1595826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start</a:t>
            </a:r>
            <a:endParaRPr kumimoji="1" lang="zh-CN" altLang="en-US" sz="2400" b="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1B3469-A30C-A840-AC30-2F97C27B277E}"/>
              </a:ext>
            </a:extLst>
          </p:cNvPr>
          <p:cNvSpPr txBox="1"/>
          <p:nvPr/>
        </p:nvSpPr>
        <p:spPr>
          <a:xfrm>
            <a:off x="2685504" y="1273452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push</a:t>
            </a:r>
            <a:endParaRPr kumimoji="1" lang="zh-CN" altLang="en-US" sz="2400" b="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23447F-F6E5-D343-8B62-4BE13A5A8CF2}"/>
              </a:ext>
            </a:extLst>
          </p:cNvPr>
          <p:cNvSpPr txBox="1"/>
          <p:nvPr/>
        </p:nvSpPr>
        <p:spPr>
          <a:xfrm>
            <a:off x="2665356" y="2463747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push</a:t>
            </a:r>
            <a:endParaRPr kumimoji="1" lang="zh-CN" altLang="en-US" sz="2400" b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293052-A5F1-844E-B431-1C9CBA75F90A}"/>
              </a:ext>
            </a:extLst>
          </p:cNvPr>
          <p:cNvSpPr txBox="1"/>
          <p:nvPr/>
        </p:nvSpPr>
        <p:spPr>
          <a:xfrm>
            <a:off x="4764462" y="1383460"/>
            <a:ext cx="11570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在按了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169FB39-695B-6646-936D-EDF86BD73A5E}"/>
              </a:ext>
            </a:extLst>
          </p:cNvPr>
          <p:cNvSpPr txBox="1"/>
          <p:nvPr/>
        </p:nvSpPr>
        <p:spPr>
          <a:xfrm>
            <a:off x="6081770" y="1383460"/>
            <a:ext cx="26666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次之后如果开关处</a:t>
            </a:r>
            <a:endParaRPr kumimoji="1" lang="zh-CN" altLang="en-US" sz="2400" b="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38B701-29C0-A346-AE3B-65EEFEC8FA5D}"/>
              </a:ext>
            </a:extLst>
          </p:cNvPr>
          <p:cNvSpPr txBox="1"/>
          <p:nvPr/>
        </p:nvSpPr>
        <p:spPr>
          <a:xfrm>
            <a:off x="4764462" y="1855075"/>
            <a:ext cx="32639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于</a:t>
            </a:r>
            <a:r>
              <a:rPr lang="en-US" altLang="zh-CN" sz="2400" b="0" dirty="0"/>
              <a:t>on</a:t>
            </a:r>
            <a:r>
              <a:rPr lang="zh-CN" altLang="en-US" sz="2400" b="0" dirty="0"/>
              <a:t>的状态，当且仅当</a:t>
            </a:r>
            <a:endParaRPr kumimoji="1" lang="zh-CN" altLang="en-US" sz="2400" b="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94B2F46-E51A-304D-8B23-C6DDAE49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384" y="1988840"/>
            <a:ext cx="203960" cy="1733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C6CA38C-3D95-364A-9A68-C841E8FA6825}"/>
              </a:ext>
            </a:extLst>
          </p:cNvPr>
          <p:cNvSpPr txBox="1"/>
          <p:nvPr/>
        </p:nvSpPr>
        <p:spPr>
          <a:xfrm>
            <a:off x="8215731" y="1855075"/>
            <a:ext cx="5290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是</a:t>
            </a:r>
            <a:endParaRPr kumimoji="1" lang="zh-CN" altLang="en-US" sz="2400" b="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D488D1-5A95-F04A-8AD3-1216FF3B3FBD}"/>
              </a:ext>
            </a:extLst>
          </p:cNvPr>
          <p:cNvSpPr txBox="1"/>
          <p:nvPr/>
        </p:nvSpPr>
        <p:spPr>
          <a:xfrm>
            <a:off x="4784210" y="2329593"/>
            <a:ext cx="111751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奇数。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08EB229-00F3-9547-B9BB-A30CC5C1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0" y="1509143"/>
            <a:ext cx="203960" cy="173366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27FA17A3-FC74-034A-9F24-1F339666FBF5}"/>
              </a:ext>
            </a:extLst>
          </p:cNvPr>
          <p:cNvSpPr txBox="1"/>
          <p:nvPr/>
        </p:nvSpPr>
        <p:spPr>
          <a:xfrm>
            <a:off x="1108504" y="3137405"/>
            <a:ext cx="10770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(3)</a:t>
            </a:r>
            <a:endParaRPr kumimoji="1" lang="zh-CN" altLang="en-US" sz="2400" b="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2B378AE-C6AA-2742-9A28-EA2CB2CA2776}"/>
              </a:ext>
            </a:extLst>
          </p:cNvPr>
          <p:cNvSpPr txBox="1"/>
          <p:nvPr/>
        </p:nvSpPr>
        <p:spPr>
          <a:xfrm>
            <a:off x="2552853" y="3187018"/>
            <a:ext cx="616715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0" dirty="0"/>
              <a:t>：已知</a:t>
            </a:r>
            <a:r>
              <a:rPr kumimoji="1" lang="en-US" altLang="zh-CN" sz="2400" b="0" dirty="0"/>
              <a:t>0</a:t>
            </a:r>
            <a:r>
              <a:rPr kumimoji="1" lang="zh-CN" altLang="en-US" sz="2400" b="0" dirty="0"/>
              <a:t>是奇数，需证按了</a:t>
            </a:r>
            <a:r>
              <a:rPr kumimoji="1" lang="en-US" altLang="zh-CN" sz="2400" b="0" dirty="0"/>
              <a:t>0</a:t>
            </a:r>
            <a:r>
              <a:rPr kumimoji="1" lang="zh-CN" altLang="en-US" sz="2400" b="0" dirty="0"/>
              <a:t>次以后处于</a:t>
            </a:r>
            <a:r>
              <a:rPr kumimoji="1" lang="en-US" altLang="zh-CN" sz="2400" b="0" dirty="0"/>
              <a:t>on</a:t>
            </a:r>
            <a:r>
              <a:rPr kumimoji="1" lang="zh-CN" altLang="en-US" sz="2400" b="0" dirty="0"/>
              <a:t>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60CDD5-25EB-D443-BB77-0B344098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193" y="3096828"/>
            <a:ext cx="816486" cy="465309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66B47BEC-6D83-C64D-909C-11C70CF900C3}"/>
              </a:ext>
            </a:extLst>
          </p:cNvPr>
          <p:cNvSpPr txBox="1"/>
          <p:nvPr/>
        </p:nvSpPr>
        <p:spPr>
          <a:xfrm>
            <a:off x="2843808" y="3676323"/>
            <a:ext cx="447762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0" dirty="0"/>
              <a:t>态。由于前提为假，所以成立。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6149140-6763-D94F-B8EF-871DE4EF3BC1}"/>
              </a:ext>
            </a:extLst>
          </p:cNvPr>
          <p:cNvSpPr txBox="1"/>
          <p:nvPr/>
        </p:nvSpPr>
        <p:spPr>
          <a:xfrm>
            <a:off x="1108504" y="4197394"/>
            <a:ext cx="10770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(4)</a:t>
            </a:r>
            <a:endParaRPr kumimoji="1" lang="zh-CN" altLang="en-US" sz="24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EFC2E5-6489-8E41-97E3-7C153E772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2" y="4166505"/>
            <a:ext cx="816986" cy="465594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18CBBC8-B183-FE40-9D48-86A3C7958C06}"/>
              </a:ext>
            </a:extLst>
          </p:cNvPr>
          <p:cNvSpPr txBox="1"/>
          <p:nvPr/>
        </p:nvSpPr>
        <p:spPr>
          <a:xfrm>
            <a:off x="2543400" y="4252097"/>
            <a:ext cx="616715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0" dirty="0"/>
              <a:t>：已知按了</a:t>
            </a:r>
            <a:r>
              <a:rPr kumimoji="1" lang="en-US" altLang="zh-CN" sz="2400" b="0" dirty="0"/>
              <a:t>0</a:t>
            </a:r>
            <a:r>
              <a:rPr kumimoji="1" lang="zh-CN" altLang="en-US" sz="2400" b="0" dirty="0"/>
              <a:t>次以后处于</a:t>
            </a:r>
            <a:r>
              <a:rPr kumimoji="1" lang="en-US" altLang="zh-CN" sz="2400" b="0" dirty="0"/>
              <a:t>on</a:t>
            </a:r>
            <a:r>
              <a:rPr kumimoji="1" lang="zh-CN" altLang="en-US" sz="2400" b="0" dirty="0"/>
              <a:t>状态，需证</a:t>
            </a:r>
            <a:r>
              <a:rPr kumimoji="1" lang="en-US" altLang="zh-CN" sz="2400" b="0" dirty="0"/>
              <a:t>0</a:t>
            </a:r>
            <a:r>
              <a:rPr kumimoji="1" lang="zh-CN" altLang="en-US" sz="2400" b="0" dirty="0"/>
              <a:t>是奇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725B099-2530-2E4C-B56D-E79AEECCA07A}"/>
              </a:ext>
            </a:extLst>
          </p:cNvPr>
          <p:cNvSpPr txBox="1"/>
          <p:nvPr/>
        </p:nvSpPr>
        <p:spPr>
          <a:xfrm>
            <a:off x="2843808" y="4741402"/>
            <a:ext cx="447762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0" dirty="0"/>
              <a:t>数</a:t>
            </a:r>
            <a:r>
              <a:rPr kumimoji="1" lang="zh-CN" altLang="en-US" sz="2400" b="0" dirty="0"/>
              <a:t>。由于前提为假，所以成立。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F4243E3-6945-4146-8BA5-2810524F3689}"/>
              </a:ext>
            </a:extLst>
          </p:cNvPr>
          <p:cNvSpPr txBox="1"/>
          <p:nvPr/>
        </p:nvSpPr>
        <p:spPr>
          <a:xfrm>
            <a:off x="1108504" y="5520332"/>
            <a:ext cx="54797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0" dirty="0"/>
              <a:t>至此，两个命题的基础部分证毕。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68C1A27-65FC-C14F-B8EF-658DB80EC140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89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812081799"/>
      </p:ext>
    </p:extLst>
  </p:cSld>
  <p:clrMapOvr>
    <a:masterClrMapping/>
  </p:clrMapOvr>
  <p:transition spd="med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857224" y="1466570"/>
            <a:ext cx="817927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r>
              <a:rPr lang="en-US" altLang="zh-CN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姓名          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杨宗瀚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 "/>
            </a:pPr>
            <a:r>
              <a:rPr lang="zh-CN" altLang="en-US" sz="1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单位          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计算机系</a:t>
            </a:r>
          </a:p>
          <a:p>
            <a:pPr algn="l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1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电话           </a:t>
            </a:r>
            <a:r>
              <a:rPr lang="en-US" altLang="zh-CN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62777701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O</a:t>
            </a:r>
            <a:r>
              <a:rPr lang="zh-CN" altLang="en-US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endParaRPr lang="en-US" altLang="zh-CN" sz="32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网上答疑    </a:t>
            </a:r>
            <a:r>
              <a:rPr lang="zh-CN" altLang="en-US" sz="32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网络学堂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32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电子信箱    </a:t>
            </a:r>
            <a:r>
              <a:rPr lang="en-US" altLang="zh-CN" sz="3200" b="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  <a:hlinkClick r:id="rId2"/>
              </a:rPr>
              <a:t>minicheshire@163.com</a:t>
            </a:r>
            <a:endParaRPr lang="en-US" altLang="zh-CN" sz="2800" b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511300" y="188913"/>
            <a:ext cx="29892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助 教 信 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A8DDEC-733C-9C45-87B0-13041BADD89A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09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DD40074-6A67-0A49-A92B-A187D18172EA}"/>
              </a:ext>
            </a:extLst>
          </p:cNvPr>
          <p:cNvSpPr/>
          <p:nvPr/>
        </p:nvSpPr>
        <p:spPr bwMode="auto">
          <a:xfrm>
            <a:off x="1735113" y="1700808"/>
            <a:ext cx="788764" cy="733266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off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A717D77-9229-1F49-8BB6-E1238FED7BED}"/>
              </a:ext>
            </a:extLst>
          </p:cNvPr>
          <p:cNvSpPr/>
          <p:nvPr/>
        </p:nvSpPr>
        <p:spPr bwMode="auto">
          <a:xfrm>
            <a:off x="3639220" y="1700808"/>
            <a:ext cx="788764" cy="733266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on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C916E94C-7207-064F-A505-20AD50A1C80E}"/>
              </a:ext>
            </a:extLst>
          </p:cNvPr>
          <p:cNvCxnSpPr>
            <a:cxnSpLocks/>
            <a:endCxn id="2" idx="2"/>
          </p:cNvCxnSpPr>
          <p:nvPr/>
        </p:nvCxnSpPr>
        <p:spPr bwMode="auto">
          <a:xfrm>
            <a:off x="883926" y="2067441"/>
            <a:ext cx="85118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911C4CD-EE15-0943-995F-A33FE69B43AD}"/>
              </a:ext>
            </a:extLst>
          </p:cNvPr>
          <p:cNvCxnSpPr>
            <a:cxnSpLocks/>
            <a:stCxn id="2" idx="7"/>
            <a:endCxn id="7" idx="1"/>
          </p:cNvCxnSpPr>
          <p:nvPr/>
        </p:nvCxnSpPr>
        <p:spPr bwMode="auto">
          <a:xfrm>
            <a:off x="2408365" y="1808192"/>
            <a:ext cx="134636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7BB588E-1171-2743-B58A-9BE1F34292B4}"/>
              </a:ext>
            </a:extLst>
          </p:cNvPr>
          <p:cNvCxnSpPr>
            <a:cxnSpLocks/>
            <a:stCxn id="7" idx="3"/>
            <a:endCxn id="2" idx="5"/>
          </p:cNvCxnSpPr>
          <p:nvPr/>
        </p:nvCxnSpPr>
        <p:spPr bwMode="auto">
          <a:xfrm flipH="1">
            <a:off x="2408365" y="2326690"/>
            <a:ext cx="134636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FEFA90F-45E4-8041-B743-54D02AEBAB6A}"/>
              </a:ext>
            </a:extLst>
          </p:cNvPr>
          <p:cNvSpPr txBox="1"/>
          <p:nvPr/>
        </p:nvSpPr>
        <p:spPr>
          <a:xfrm>
            <a:off x="879740" y="1595826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start</a:t>
            </a:r>
            <a:endParaRPr kumimoji="1" lang="zh-CN" altLang="en-US" sz="2400" b="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1B3469-A30C-A840-AC30-2F97C27B277E}"/>
              </a:ext>
            </a:extLst>
          </p:cNvPr>
          <p:cNvSpPr txBox="1"/>
          <p:nvPr/>
        </p:nvSpPr>
        <p:spPr>
          <a:xfrm>
            <a:off x="2685504" y="1273452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push</a:t>
            </a:r>
            <a:endParaRPr kumimoji="1" lang="zh-CN" altLang="en-US" sz="2400" b="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23447F-F6E5-D343-8B62-4BE13A5A8CF2}"/>
              </a:ext>
            </a:extLst>
          </p:cNvPr>
          <p:cNvSpPr txBox="1"/>
          <p:nvPr/>
        </p:nvSpPr>
        <p:spPr>
          <a:xfrm>
            <a:off x="2665356" y="2463747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push</a:t>
            </a:r>
            <a:endParaRPr kumimoji="1" lang="zh-CN" altLang="en-US" sz="2400" b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293052-A5F1-844E-B431-1C9CBA75F90A}"/>
              </a:ext>
            </a:extLst>
          </p:cNvPr>
          <p:cNvSpPr txBox="1"/>
          <p:nvPr/>
        </p:nvSpPr>
        <p:spPr>
          <a:xfrm>
            <a:off x="4764462" y="1383460"/>
            <a:ext cx="11570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在按了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169FB39-695B-6646-936D-EDF86BD73A5E}"/>
              </a:ext>
            </a:extLst>
          </p:cNvPr>
          <p:cNvSpPr txBox="1"/>
          <p:nvPr/>
        </p:nvSpPr>
        <p:spPr>
          <a:xfrm>
            <a:off x="6081770" y="1383460"/>
            <a:ext cx="26666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次之后如果开关处</a:t>
            </a:r>
            <a:endParaRPr kumimoji="1" lang="zh-CN" altLang="en-US" sz="2400" b="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38B701-29C0-A346-AE3B-65EEFEC8FA5D}"/>
              </a:ext>
            </a:extLst>
          </p:cNvPr>
          <p:cNvSpPr txBox="1"/>
          <p:nvPr/>
        </p:nvSpPr>
        <p:spPr>
          <a:xfrm>
            <a:off x="4764462" y="1855075"/>
            <a:ext cx="32639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于</a:t>
            </a:r>
            <a:r>
              <a:rPr lang="en-US" altLang="zh-CN" sz="2400" b="0" dirty="0"/>
              <a:t>on</a:t>
            </a:r>
            <a:r>
              <a:rPr lang="zh-CN" altLang="en-US" sz="2400" b="0" dirty="0"/>
              <a:t>的状态，当且仅当</a:t>
            </a:r>
            <a:endParaRPr kumimoji="1" lang="zh-CN" altLang="en-US" sz="2400" b="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94B2F46-E51A-304D-8B23-C6DDAE49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384" y="1988840"/>
            <a:ext cx="203960" cy="1733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C6CA38C-3D95-364A-9A68-C841E8FA6825}"/>
              </a:ext>
            </a:extLst>
          </p:cNvPr>
          <p:cNvSpPr txBox="1"/>
          <p:nvPr/>
        </p:nvSpPr>
        <p:spPr>
          <a:xfrm>
            <a:off x="8215731" y="1855075"/>
            <a:ext cx="5290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是</a:t>
            </a:r>
            <a:endParaRPr kumimoji="1" lang="zh-CN" altLang="en-US" sz="2400" b="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D488D1-5A95-F04A-8AD3-1216FF3B3FBD}"/>
              </a:ext>
            </a:extLst>
          </p:cNvPr>
          <p:cNvSpPr txBox="1"/>
          <p:nvPr/>
        </p:nvSpPr>
        <p:spPr>
          <a:xfrm>
            <a:off x="4784210" y="2329593"/>
            <a:ext cx="111751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奇数。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08EB229-00F3-9547-B9BB-A30CC5C1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0" y="1509143"/>
            <a:ext cx="203960" cy="17336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03F9B16-9BB5-2C4F-A6B4-B5703FD7553B}"/>
              </a:ext>
            </a:extLst>
          </p:cNvPr>
          <p:cNvSpPr txBox="1"/>
          <p:nvPr/>
        </p:nvSpPr>
        <p:spPr>
          <a:xfrm>
            <a:off x="551175" y="3092253"/>
            <a:ext cx="211418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（归纳）</a:t>
            </a:r>
            <a:r>
              <a:rPr lang="zh-CN" altLang="en-US" sz="2400" b="0" dirty="0"/>
              <a:t>假设</a:t>
            </a:r>
            <a:endParaRPr kumimoji="1" lang="zh-CN" altLang="en-US" sz="24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0345D8-7154-DC4C-8B0E-BB787D8AB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99" y="3121219"/>
            <a:ext cx="737392" cy="32871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89F7F65-1BEB-064D-9ECA-2F16CFF8FC9F}"/>
              </a:ext>
            </a:extLst>
          </p:cNvPr>
          <p:cNvSpPr txBox="1"/>
          <p:nvPr/>
        </p:nvSpPr>
        <p:spPr>
          <a:xfrm>
            <a:off x="3285166" y="3096199"/>
            <a:ext cx="5780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和</a:t>
            </a:r>
            <a:endParaRPr kumimoji="1" lang="zh-CN" altLang="en-US" sz="2400" b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8B5C16-D744-B344-9CCC-C14159E08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056" y="3106542"/>
            <a:ext cx="803238" cy="35807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C8FA78BE-FE1A-664A-8E4F-DA1F7AE60CE2}"/>
              </a:ext>
            </a:extLst>
          </p:cNvPr>
          <p:cNvSpPr txBox="1"/>
          <p:nvPr/>
        </p:nvSpPr>
        <p:spPr>
          <a:xfrm>
            <a:off x="4551787" y="3092253"/>
            <a:ext cx="268450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都成立，需要证明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4F36298-F568-484F-BA0C-86BED03D5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3140968"/>
            <a:ext cx="1286424" cy="32826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D646B53B-FFB6-6A46-A820-1E289C678A56}"/>
              </a:ext>
            </a:extLst>
          </p:cNvPr>
          <p:cNvSpPr txBox="1"/>
          <p:nvPr/>
        </p:nvSpPr>
        <p:spPr>
          <a:xfrm>
            <a:off x="772935" y="3642993"/>
            <a:ext cx="5587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F1A2CB-6BBE-7A47-B459-D33A0F100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900" y="3692160"/>
            <a:ext cx="1332399" cy="33999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051B314-8C84-9C48-86EA-6492C5133905}"/>
              </a:ext>
            </a:extLst>
          </p:cNvPr>
          <p:cNvSpPr txBox="1"/>
          <p:nvPr/>
        </p:nvSpPr>
        <p:spPr>
          <a:xfrm>
            <a:off x="2525481" y="3642993"/>
            <a:ext cx="59252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也成立。还是需要考虑两个命题四个方向。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75C3555-3DE5-5B4E-8025-6CAE5429E629}"/>
              </a:ext>
            </a:extLst>
          </p:cNvPr>
          <p:cNvSpPr txBox="1"/>
          <p:nvPr/>
        </p:nvSpPr>
        <p:spPr>
          <a:xfrm>
            <a:off x="770991" y="4300412"/>
            <a:ext cx="5606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(1)</a:t>
            </a:r>
            <a:endParaRPr kumimoji="1" lang="zh-CN" altLang="en-US" sz="2400" b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2758F68-1683-D040-B44E-B2074C56B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640" y="4206032"/>
            <a:ext cx="1487404" cy="49580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F27AC26A-6729-2B4D-972E-79CE82B73BC9}"/>
              </a:ext>
            </a:extLst>
          </p:cNvPr>
          <p:cNvSpPr txBox="1"/>
          <p:nvPr/>
        </p:nvSpPr>
        <p:spPr>
          <a:xfrm>
            <a:off x="2819045" y="4325773"/>
            <a:ext cx="117689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：已知</a:t>
            </a:r>
            <a:endParaRPr kumimoji="1" lang="zh-CN" altLang="en-US" sz="2400" b="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E52890B-579B-E04C-9A1C-5378DF2A5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0877" y="4393040"/>
            <a:ext cx="743131" cy="26009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033347C8-1488-404D-B236-4385E0B06434}"/>
              </a:ext>
            </a:extLst>
          </p:cNvPr>
          <p:cNvSpPr txBox="1"/>
          <p:nvPr/>
        </p:nvSpPr>
        <p:spPr>
          <a:xfrm>
            <a:off x="4644008" y="4310722"/>
            <a:ext cx="27363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是偶数，需证按了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5C3978F7-F579-6E43-B237-B4E8441DD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296" y="4365699"/>
            <a:ext cx="743131" cy="260096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1B42776-7CE6-9743-A4D1-9C4CA3DABDA1}"/>
              </a:ext>
            </a:extLst>
          </p:cNvPr>
          <p:cNvSpPr txBox="1"/>
          <p:nvPr/>
        </p:nvSpPr>
        <p:spPr>
          <a:xfrm>
            <a:off x="7985080" y="4300412"/>
            <a:ext cx="70374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次</a:t>
            </a:r>
            <a:endParaRPr kumimoji="1" lang="zh-CN" altLang="en-US" sz="2400" b="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575F01-FDE2-634C-BF28-C10BB57ADDF4}"/>
              </a:ext>
            </a:extLst>
          </p:cNvPr>
          <p:cNvSpPr txBox="1"/>
          <p:nvPr/>
        </p:nvSpPr>
        <p:spPr>
          <a:xfrm>
            <a:off x="1219900" y="4807462"/>
            <a:ext cx="364013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后开关处于</a:t>
            </a:r>
            <a:r>
              <a:rPr kumimoji="1" lang="en-US" altLang="zh-CN" sz="2400" b="0" dirty="0"/>
              <a:t>off</a:t>
            </a:r>
            <a:r>
              <a:rPr kumimoji="1" lang="zh-CN" altLang="en-US" sz="2400" b="0" dirty="0"/>
              <a:t>状态。由于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15BB9988-E4ED-474D-AE34-AEEF7A7A6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320" y="4873934"/>
            <a:ext cx="743131" cy="260096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823B7E4F-B167-A649-8245-2855EE018B71}"/>
              </a:ext>
            </a:extLst>
          </p:cNvPr>
          <p:cNvSpPr txBox="1"/>
          <p:nvPr/>
        </p:nvSpPr>
        <p:spPr>
          <a:xfrm>
            <a:off x="5488096" y="4821062"/>
            <a:ext cx="27363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是偶数，则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B27D47F4-5DFE-D541-B181-CB57D466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4924649"/>
            <a:ext cx="203960" cy="173366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FE32C30E-6AE3-0B49-AD07-FDD73353F3C7}"/>
              </a:ext>
            </a:extLst>
          </p:cNvPr>
          <p:cNvSpPr txBox="1"/>
          <p:nvPr/>
        </p:nvSpPr>
        <p:spPr>
          <a:xfrm>
            <a:off x="7365878" y="4821062"/>
            <a:ext cx="27363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是奇数。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1BDE7AA-CF6C-9541-8C03-974D26728F85}"/>
              </a:ext>
            </a:extLst>
          </p:cNvPr>
          <p:cNvSpPr txBox="1"/>
          <p:nvPr/>
        </p:nvSpPr>
        <p:spPr>
          <a:xfrm>
            <a:off x="1247850" y="5368532"/>
            <a:ext cx="87587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根据</a:t>
            </a:r>
            <a:endParaRPr kumimoji="1" lang="zh-CN" altLang="en-US" sz="2400" b="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5A02EBD-6743-EC4E-8DDD-0C5784C3E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9406" y="5298588"/>
            <a:ext cx="866410" cy="473399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6C1F87E5-5941-3F4E-BE3A-15F2054A5C4B}"/>
              </a:ext>
            </a:extLst>
          </p:cNvPr>
          <p:cNvSpPr txBox="1"/>
          <p:nvPr/>
        </p:nvSpPr>
        <p:spPr>
          <a:xfrm>
            <a:off x="2925284" y="5368532"/>
            <a:ext cx="1502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可知按了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58E7B376-4EF2-0541-9B6A-4088B34F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442" y="5487717"/>
            <a:ext cx="203960" cy="173366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C36789D5-2108-F140-8A2E-3E87DCC6D23A}"/>
              </a:ext>
            </a:extLst>
          </p:cNvPr>
          <p:cNvSpPr txBox="1"/>
          <p:nvPr/>
        </p:nvSpPr>
        <p:spPr>
          <a:xfrm>
            <a:off x="4481644" y="5380532"/>
            <a:ext cx="40507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次之后开关处于</a:t>
            </a:r>
            <a:r>
              <a:rPr kumimoji="1" lang="en-US" altLang="zh-CN" sz="2400" b="0" dirty="0"/>
              <a:t>on</a:t>
            </a:r>
            <a:r>
              <a:rPr kumimoji="1" lang="zh-CN" altLang="en-US" sz="2400" b="0" dirty="0"/>
              <a:t>状态，再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0FA3360-AA5B-C94F-90B5-77BAD154AD61}"/>
              </a:ext>
            </a:extLst>
          </p:cNvPr>
          <p:cNvSpPr txBox="1"/>
          <p:nvPr/>
        </p:nvSpPr>
        <p:spPr>
          <a:xfrm>
            <a:off x="1229136" y="5945427"/>
            <a:ext cx="5359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多按</a:t>
            </a:r>
            <a:r>
              <a:rPr kumimoji="1" lang="en-US" altLang="zh-CN" sz="2400" b="0" dirty="0"/>
              <a:t>1</a:t>
            </a:r>
            <a:r>
              <a:rPr kumimoji="1" lang="zh-CN" altLang="en-US" sz="2400" b="0" dirty="0"/>
              <a:t>次开关处于</a:t>
            </a:r>
            <a:r>
              <a:rPr kumimoji="1" lang="en-US" altLang="zh-CN" sz="2400" b="0" dirty="0"/>
              <a:t>off</a:t>
            </a:r>
            <a:r>
              <a:rPr kumimoji="1" lang="zh-CN" altLang="en-US" sz="2400" b="0" dirty="0"/>
              <a:t>状态。命题成立。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DABAB2E-3ED0-5143-96EC-28342F590743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90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610996366"/>
      </p:ext>
    </p:extLst>
  </p:cSld>
  <p:clrMapOvr>
    <a:masterClrMapping/>
  </p:clrMapOvr>
  <p:transition spd="med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1550988" y="18891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归纳证明方法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DD40074-6A67-0A49-A92B-A187D18172EA}"/>
              </a:ext>
            </a:extLst>
          </p:cNvPr>
          <p:cNvSpPr/>
          <p:nvPr/>
        </p:nvSpPr>
        <p:spPr bwMode="auto">
          <a:xfrm>
            <a:off x="1735113" y="1700808"/>
            <a:ext cx="788764" cy="733266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off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A717D77-9229-1F49-8BB6-E1238FED7BED}"/>
              </a:ext>
            </a:extLst>
          </p:cNvPr>
          <p:cNvSpPr/>
          <p:nvPr/>
        </p:nvSpPr>
        <p:spPr bwMode="auto">
          <a:xfrm>
            <a:off x="3639220" y="1700808"/>
            <a:ext cx="788764" cy="733266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on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C916E94C-7207-064F-A505-20AD50A1C80E}"/>
              </a:ext>
            </a:extLst>
          </p:cNvPr>
          <p:cNvCxnSpPr>
            <a:cxnSpLocks/>
            <a:endCxn id="2" idx="2"/>
          </p:cNvCxnSpPr>
          <p:nvPr/>
        </p:nvCxnSpPr>
        <p:spPr bwMode="auto">
          <a:xfrm>
            <a:off x="883926" y="2067441"/>
            <a:ext cx="85118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911C4CD-EE15-0943-995F-A33FE69B43AD}"/>
              </a:ext>
            </a:extLst>
          </p:cNvPr>
          <p:cNvCxnSpPr>
            <a:cxnSpLocks/>
            <a:stCxn id="2" idx="7"/>
            <a:endCxn id="7" idx="1"/>
          </p:cNvCxnSpPr>
          <p:nvPr/>
        </p:nvCxnSpPr>
        <p:spPr bwMode="auto">
          <a:xfrm>
            <a:off x="2408365" y="1808192"/>
            <a:ext cx="134636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7BB588E-1171-2743-B58A-9BE1F34292B4}"/>
              </a:ext>
            </a:extLst>
          </p:cNvPr>
          <p:cNvCxnSpPr>
            <a:cxnSpLocks/>
            <a:stCxn id="7" idx="3"/>
            <a:endCxn id="2" idx="5"/>
          </p:cNvCxnSpPr>
          <p:nvPr/>
        </p:nvCxnSpPr>
        <p:spPr bwMode="auto">
          <a:xfrm flipH="1">
            <a:off x="2408365" y="2326690"/>
            <a:ext cx="1346367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FEFA90F-45E4-8041-B743-54D02AEBAB6A}"/>
              </a:ext>
            </a:extLst>
          </p:cNvPr>
          <p:cNvSpPr txBox="1"/>
          <p:nvPr/>
        </p:nvSpPr>
        <p:spPr>
          <a:xfrm>
            <a:off x="879740" y="1595826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start</a:t>
            </a:r>
            <a:endParaRPr kumimoji="1" lang="zh-CN" altLang="en-US" sz="2400" b="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1B3469-A30C-A840-AC30-2F97C27B277E}"/>
              </a:ext>
            </a:extLst>
          </p:cNvPr>
          <p:cNvSpPr txBox="1"/>
          <p:nvPr/>
        </p:nvSpPr>
        <p:spPr>
          <a:xfrm>
            <a:off x="2685504" y="1273452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push</a:t>
            </a:r>
            <a:endParaRPr kumimoji="1" lang="zh-CN" altLang="en-US" sz="2400" b="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23447F-F6E5-D343-8B62-4BE13A5A8CF2}"/>
              </a:ext>
            </a:extLst>
          </p:cNvPr>
          <p:cNvSpPr txBox="1"/>
          <p:nvPr/>
        </p:nvSpPr>
        <p:spPr>
          <a:xfrm>
            <a:off x="2665356" y="2463747"/>
            <a:ext cx="792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/>
              <a:t>push</a:t>
            </a:r>
            <a:endParaRPr kumimoji="1" lang="zh-CN" altLang="en-US" sz="2400" b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293052-A5F1-844E-B431-1C9CBA75F90A}"/>
              </a:ext>
            </a:extLst>
          </p:cNvPr>
          <p:cNvSpPr txBox="1"/>
          <p:nvPr/>
        </p:nvSpPr>
        <p:spPr>
          <a:xfrm>
            <a:off x="4764462" y="1383460"/>
            <a:ext cx="11570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在按了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169FB39-695B-6646-936D-EDF86BD73A5E}"/>
              </a:ext>
            </a:extLst>
          </p:cNvPr>
          <p:cNvSpPr txBox="1"/>
          <p:nvPr/>
        </p:nvSpPr>
        <p:spPr>
          <a:xfrm>
            <a:off x="6081770" y="1383460"/>
            <a:ext cx="26666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次之后如果开关处</a:t>
            </a:r>
            <a:endParaRPr kumimoji="1" lang="zh-CN" altLang="en-US" sz="2400" b="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38B701-29C0-A346-AE3B-65EEFEC8FA5D}"/>
              </a:ext>
            </a:extLst>
          </p:cNvPr>
          <p:cNvSpPr txBox="1"/>
          <p:nvPr/>
        </p:nvSpPr>
        <p:spPr>
          <a:xfrm>
            <a:off x="4764462" y="1855075"/>
            <a:ext cx="32639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于</a:t>
            </a:r>
            <a:r>
              <a:rPr lang="en-US" altLang="zh-CN" sz="2400" b="0" dirty="0"/>
              <a:t>on</a:t>
            </a:r>
            <a:r>
              <a:rPr lang="zh-CN" altLang="en-US" sz="2400" b="0" dirty="0"/>
              <a:t>的状态，当且仅当</a:t>
            </a:r>
            <a:endParaRPr kumimoji="1" lang="zh-CN" altLang="en-US" sz="2400" b="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94B2F46-E51A-304D-8B23-C6DDAE49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384" y="1988840"/>
            <a:ext cx="203960" cy="1733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C6CA38C-3D95-364A-9A68-C841E8FA6825}"/>
              </a:ext>
            </a:extLst>
          </p:cNvPr>
          <p:cNvSpPr txBox="1"/>
          <p:nvPr/>
        </p:nvSpPr>
        <p:spPr>
          <a:xfrm>
            <a:off x="8215731" y="1855075"/>
            <a:ext cx="5290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是</a:t>
            </a:r>
            <a:endParaRPr kumimoji="1" lang="zh-CN" altLang="en-US" sz="2400" b="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D488D1-5A95-F04A-8AD3-1216FF3B3FBD}"/>
              </a:ext>
            </a:extLst>
          </p:cNvPr>
          <p:cNvSpPr txBox="1"/>
          <p:nvPr/>
        </p:nvSpPr>
        <p:spPr>
          <a:xfrm>
            <a:off x="4784210" y="2329593"/>
            <a:ext cx="111751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奇数。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08EB229-00F3-9547-B9BB-A30CC5C1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0" y="1509143"/>
            <a:ext cx="203960" cy="17336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D75C3555-3DE5-5B4E-8025-6CAE5429E629}"/>
              </a:ext>
            </a:extLst>
          </p:cNvPr>
          <p:cNvSpPr txBox="1"/>
          <p:nvPr/>
        </p:nvSpPr>
        <p:spPr>
          <a:xfrm>
            <a:off x="770991" y="3128207"/>
            <a:ext cx="5606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(2)</a:t>
            </a:r>
            <a:endParaRPr kumimoji="1" lang="zh-CN" altLang="en-US" sz="2400" b="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27AC26A-6729-2B4D-972E-79CE82B73BC9}"/>
              </a:ext>
            </a:extLst>
          </p:cNvPr>
          <p:cNvSpPr txBox="1"/>
          <p:nvPr/>
        </p:nvSpPr>
        <p:spPr>
          <a:xfrm>
            <a:off x="2819044" y="3153568"/>
            <a:ext cx="207101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：已知按了</a:t>
            </a:r>
            <a:endParaRPr kumimoji="1" lang="zh-CN" altLang="en-US" sz="2400" b="0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5C3978F7-F579-6E43-B237-B4E8441D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54" y="3193494"/>
            <a:ext cx="743131" cy="260096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1B42776-7CE6-9743-A4D1-9C4CA3DABDA1}"/>
              </a:ext>
            </a:extLst>
          </p:cNvPr>
          <p:cNvSpPr txBox="1"/>
          <p:nvPr/>
        </p:nvSpPr>
        <p:spPr>
          <a:xfrm>
            <a:off x="5229338" y="3128207"/>
            <a:ext cx="70374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次</a:t>
            </a:r>
            <a:endParaRPr kumimoji="1" lang="zh-CN" altLang="en-US" sz="2400" b="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575F01-FDE2-634C-BF28-C10BB57ADDF4}"/>
              </a:ext>
            </a:extLst>
          </p:cNvPr>
          <p:cNvSpPr txBox="1"/>
          <p:nvPr/>
        </p:nvSpPr>
        <p:spPr>
          <a:xfrm>
            <a:off x="5581211" y="3122856"/>
            <a:ext cx="295122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后开关处于</a:t>
            </a:r>
            <a:r>
              <a:rPr kumimoji="1" lang="en-US" altLang="zh-CN" sz="2400" b="0" dirty="0"/>
              <a:t>off</a:t>
            </a:r>
            <a:r>
              <a:rPr kumimoji="1" lang="zh-CN" altLang="en-US" sz="2400" b="0" dirty="0"/>
              <a:t>状态，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15BB9988-E4ED-474D-AE34-AEEF7A7A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01729"/>
            <a:ext cx="743131" cy="260096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823B7E4F-B167-A649-8245-2855EE018B71}"/>
              </a:ext>
            </a:extLst>
          </p:cNvPr>
          <p:cNvSpPr txBox="1"/>
          <p:nvPr/>
        </p:nvSpPr>
        <p:spPr>
          <a:xfrm>
            <a:off x="2761496" y="3648857"/>
            <a:ext cx="418676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是偶数。根据前提可知在按了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B27D47F4-5DFE-D541-B181-CB57D466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320" y="3768963"/>
            <a:ext cx="203960" cy="173366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C36789D5-2108-F140-8A2E-3E87DCC6D23A}"/>
              </a:ext>
            </a:extLst>
          </p:cNvPr>
          <p:cNvSpPr txBox="1"/>
          <p:nvPr/>
        </p:nvSpPr>
        <p:spPr>
          <a:xfrm>
            <a:off x="1206112" y="4196102"/>
            <a:ext cx="40507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开关处于</a:t>
            </a:r>
            <a:r>
              <a:rPr kumimoji="1" lang="en-US" altLang="zh-CN" sz="2400" b="0" dirty="0"/>
              <a:t>on</a:t>
            </a:r>
            <a:r>
              <a:rPr kumimoji="1" lang="zh-CN" altLang="en-US" sz="2400" b="0" dirty="0"/>
              <a:t>状态。根据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2E6639-88B8-1E45-8913-25EC792C7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068960"/>
            <a:ext cx="1413279" cy="471093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87546D0-895B-BE40-A4A8-91F903181EED}"/>
              </a:ext>
            </a:extLst>
          </p:cNvPr>
          <p:cNvSpPr txBox="1"/>
          <p:nvPr/>
        </p:nvSpPr>
        <p:spPr>
          <a:xfrm>
            <a:off x="1235421" y="3648857"/>
            <a:ext cx="81398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需证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699B5A9-BCD0-794E-ADE7-A57B0CD627D1}"/>
              </a:ext>
            </a:extLst>
          </p:cNvPr>
          <p:cNvSpPr txBox="1"/>
          <p:nvPr/>
        </p:nvSpPr>
        <p:spPr>
          <a:xfrm>
            <a:off x="7108613" y="3643280"/>
            <a:ext cx="13420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次之后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B6C869-30E1-6448-97AD-585B3B8C8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422" y="4128483"/>
            <a:ext cx="837486" cy="45759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8AB8CD96-576A-6E46-B595-221828CED22A}"/>
              </a:ext>
            </a:extLst>
          </p:cNvPr>
          <p:cNvSpPr txBox="1"/>
          <p:nvPr/>
        </p:nvSpPr>
        <p:spPr>
          <a:xfrm>
            <a:off x="5265071" y="4196102"/>
            <a:ext cx="8166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可知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BFAE6B9-07F8-4744-A66C-17B39B0BB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770" y="4300925"/>
            <a:ext cx="203960" cy="17336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C1B0F4D1-FFAA-6846-A5A9-DFEB1E4903F6}"/>
              </a:ext>
            </a:extLst>
          </p:cNvPr>
          <p:cNvSpPr txBox="1"/>
          <p:nvPr/>
        </p:nvSpPr>
        <p:spPr>
          <a:xfrm>
            <a:off x="6275581" y="4182038"/>
            <a:ext cx="217513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是奇数，因此</a:t>
            </a:r>
            <a:endParaRPr kumimoji="1" lang="zh-CN" altLang="en-US" sz="2400" b="0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864E2FC3-1C6F-7C46-A10E-969DE5A7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86" y="4769624"/>
            <a:ext cx="743131" cy="260096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63541254-F89A-3246-9B40-5725FB09BEC1}"/>
              </a:ext>
            </a:extLst>
          </p:cNvPr>
          <p:cNvSpPr txBox="1"/>
          <p:nvPr/>
        </p:nvSpPr>
        <p:spPr>
          <a:xfrm>
            <a:off x="2039262" y="4716752"/>
            <a:ext cx="418676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是偶数。命题成立。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6D4BA03-F4B8-1941-85B8-E825AD674DD7}"/>
              </a:ext>
            </a:extLst>
          </p:cNvPr>
          <p:cNvSpPr txBox="1"/>
          <p:nvPr/>
        </p:nvSpPr>
        <p:spPr>
          <a:xfrm>
            <a:off x="748870" y="5263997"/>
            <a:ext cx="5606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(3)</a:t>
            </a:r>
            <a:endParaRPr kumimoji="1" lang="zh-CN" altLang="en-US" sz="2400" b="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9E2588E-7094-E04F-A333-F6E8ECD7407A}"/>
              </a:ext>
            </a:extLst>
          </p:cNvPr>
          <p:cNvSpPr txBox="1"/>
          <p:nvPr/>
        </p:nvSpPr>
        <p:spPr>
          <a:xfrm>
            <a:off x="748870" y="5907160"/>
            <a:ext cx="5606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(4)</a:t>
            </a:r>
            <a:endParaRPr kumimoji="1" lang="zh-CN" altLang="en-US" sz="2400" b="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77CCA1-BB9A-7B4E-B478-DAA304775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083" y="5237402"/>
            <a:ext cx="1442836" cy="4809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12782F3-A86E-C548-B87E-BA164BC26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699" y="5877573"/>
            <a:ext cx="1419220" cy="473073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58F30B95-EB84-804C-889D-9E54B5FCF50F}"/>
              </a:ext>
            </a:extLst>
          </p:cNvPr>
          <p:cNvSpPr txBox="1"/>
          <p:nvPr/>
        </p:nvSpPr>
        <p:spPr>
          <a:xfrm>
            <a:off x="2798836" y="5359915"/>
            <a:ext cx="35733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：使用类似技巧，省略。</a:t>
            </a:r>
            <a:endParaRPr kumimoji="1" lang="zh-CN" altLang="en-US" sz="2400" b="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E7EC097-B69B-7743-B203-992DA451E322}"/>
              </a:ext>
            </a:extLst>
          </p:cNvPr>
          <p:cNvSpPr txBox="1"/>
          <p:nvPr/>
        </p:nvSpPr>
        <p:spPr>
          <a:xfrm>
            <a:off x="2798836" y="5925914"/>
            <a:ext cx="35733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/>
              <a:t>：使用类似技巧，省略。</a:t>
            </a:r>
            <a:endParaRPr kumimoji="1" lang="zh-CN" altLang="en-US" sz="2400" b="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D58E4FE-9F83-0D45-937E-EEA8841AE842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91</a:t>
            </a:r>
            <a:endParaRPr kumimoji="1"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881086787"/>
      </p:ext>
    </p:extLst>
  </p:cSld>
  <p:clrMapOvr>
    <a:masterClrMapping/>
  </p:clrMapOvr>
  <p:transition spd="med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8"/>
          <p:cNvSpPr txBox="1">
            <a:spLocks noChangeArrowheads="1"/>
          </p:cNvSpPr>
          <p:nvPr/>
        </p:nvSpPr>
        <p:spPr bwMode="auto">
          <a:xfrm>
            <a:off x="684213" y="1268413"/>
            <a:ext cx="8077200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80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思考题</a:t>
            </a:r>
            <a:r>
              <a: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（不用交）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采用互归纳法</a:t>
            </a:r>
            <a:r>
              <a: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证明下面的自动机接受的串具有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奇数个 </a:t>
            </a:r>
            <a:r>
              <a:rPr lang="en-US" altLang="zh-CN" sz="2800" b="0" i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en-US" altLang="zh-CN" sz="2800" i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endParaRPr lang="en-US" altLang="zh-CN" sz="280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graphicFrame>
        <p:nvGraphicFramePr>
          <p:cNvPr id="7170" name="Object 9"/>
          <p:cNvGraphicFramePr>
            <a:graphicFrameLocks noChangeAspect="1"/>
          </p:cNvGraphicFramePr>
          <p:nvPr/>
        </p:nvGraphicFramePr>
        <p:xfrm>
          <a:off x="2195513" y="2632075"/>
          <a:ext cx="4464050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8" name="VISIO" r:id="rId3" imgW="3600360" imgH="1457280" progId="Visio.Drawing.11">
                  <p:embed/>
                </p:oleObj>
              </mc:Choice>
              <mc:Fallback>
                <p:oleObj name="VISIO" r:id="rId3" imgW="3600360" imgH="145728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632075"/>
                        <a:ext cx="4464050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Rectangle 10"/>
          <p:cNvSpPr>
            <a:spLocks noChangeArrowheads="1"/>
          </p:cNvSpPr>
          <p:nvPr/>
        </p:nvSpPr>
        <p:spPr bwMode="auto">
          <a:xfrm>
            <a:off x="1550988" y="188913"/>
            <a:ext cx="221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课后练习</a:t>
            </a:r>
          </a:p>
        </p:txBody>
      </p:sp>
      <p:sp>
        <p:nvSpPr>
          <p:cNvPr id="7177" name="Text Box 11"/>
          <p:cNvSpPr txBox="1">
            <a:spLocks noChangeArrowheads="1"/>
          </p:cNvSpPr>
          <p:nvPr/>
        </p:nvSpPr>
        <p:spPr bwMode="auto">
          <a:xfrm>
            <a:off x="684213" y="4470807"/>
            <a:ext cx="8077200" cy="217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提示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可用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互归纳法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证明如下两个命题：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（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对任何串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}*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，若上述自动机读入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后处于</a:t>
            </a: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状态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一定含有偶数个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；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（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）对任何串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}*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，若上述自动机读入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后处于</a:t>
            </a:r>
          </a:p>
          <a:p>
            <a:pPr algn="l"/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状态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一定含有奇数个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E8631-FC2C-E94F-BC2A-DAF7DD179005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92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6" name="Text Box 8"/>
          <p:cNvSpPr txBox="1">
            <a:spLocks noChangeArrowheads="1"/>
          </p:cNvSpPr>
          <p:nvPr/>
        </p:nvSpPr>
        <p:spPr bwMode="auto">
          <a:xfrm>
            <a:off x="755650" y="1196975"/>
            <a:ext cx="8174068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1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marL="457200" indent="-457200" algn="just">
              <a:lnSpc>
                <a:spcPct val="100000"/>
              </a:lnSpc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itchFamily="34" charset="0"/>
                <a:ea typeface="楷体_GB2312" pitchFamily="49" charset="-122"/>
              </a:rPr>
              <a:t>自测题</a:t>
            </a:r>
          </a:p>
          <a:p>
            <a:pPr marL="457200" indent="-457200" algn="just">
              <a:lnSpc>
                <a:spcPct val="100000"/>
              </a:lnSpc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dirty="0">
              <a:solidFill>
                <a:srgbClr val="800080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lnSpc>
                <a:spcPct val="100000"/>
              </a:lnSpc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为任何语言，记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="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="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="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…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1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="0" i="1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…</a:t>
            </a:r>
            <a:r>
              <a:rPr 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lnSpc>
                <a:spcPct val="100000"/>
              </a:lnSpc>
              <a:buClr>
                <a:srgbClr val="800080"/>
              </a:buClr>
            </a:pPr>
            <a:r>
              <a:rPr lang="zh-CN" altLang="en-US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1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。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lnSpc>
                <a:spcPct val="100000"/>
              </a:lnSpc>
              <a:buClr>
                <a:srgbClr val="800080"/>
              </a:buClr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lnSpc>
                <a:spcPct val="100000"/>
              </a:lnSpc>
              <a:buClr>
                <a:srgbClr val="800080"/>
              </a:buClr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试问：在什么条件下，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="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400" b="0" i="1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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Times New Roman" pitchFamily="18" charset="0"/>
              </a:rPr>
              <a:t>{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？</a:t>
            </a:r>
          </a:p>
        </p:txBody>
      </p: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800080"/>
                </a:solidFill>
                <a:ea typeface="华文行楷" pitchFamily="2" charset="-122"/>
              </a:rPr>
              <a:t>课后练习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A1A2E5-ACF5-B542-AC97-D71848FF2AE4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93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9"/>
          <p:cNvSpPr>
            <a:spLocks noChangeArrowheads="1"/>
          </p:cNvSpPr>
          <p:nvPr/>
        </p:nvSpPr>
        <p:spPr bwMode="auto">
          <a:xfrm>
            <a:off x="3352800" y="4479925"/>
            <a:ext cx="2819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i="1">
                <a:solidFill>
                  <a:schemeClr val="hlink"/>
                </a:solidFill>
                <a:latin typeface="Arial" pitchFamily="34" charset="0"/>
              </a:rPr>
              <a:t>Thank You</a:t>
            </a:r>
            <a:endParaRPr lang="en-US" altLang="zh-CN" sz="3200" i="1">
              <a:solidFill>
                <a:schemeClr val="hlink"/>
              </a:solidFill>
              <a:latin typeface="CMR10" charset="0"/>
            </a:endParaRPr>
          </a:p>
        </p:txBody>
      </p:sp>
      <p:sp>
        <p:nvSpPr>
          <p:cNvPr id="57347" name="Rectangle 10"/>
          <p:cNvSpPr>
            <a:spLocks noChangeArrowheads="1"/>
          </p:cNvSpPr>
          <p:nvPr/>
        </p:nvSpPr>
        <p:spPr bwMode="auto">
          <a:xfrm>
            <a:off x="1981200" y="2209800"/>
            <a:ext cx="388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l"/>
            <a:r>
              <a:rPr lang="en-US" altLang="zh-CN" sz="3200" i="1">
                <a:solidFill>
                  <a:schemeClr val="hlink"/>
                </a:solidFill>
                <a:latin typeface="Arial" pitchFamily="34" charset="0"/>
              </a:rPr>
              <a:t>That’s all for today.</a:t>
            </a:r>
            <a:r>
              <a:rPr lang="en-US" altLang="zh-CN" sz="3200" i="1">
                <a:solidFill>
                  <a:schemeClr val="hlink"/>
                </a:solidFill>
                <a:latin typeface="CMR10" charset="0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9A9085-E80E-7C41-9AFE-23BC8D1031DE}"/>
              </a:ext>
            </a:extLst>
          </p:cNvPr>
          <p:cNvSpPr txBox="1"/>
          <p:nvPr/>
        </p:nvSpPr>
        <p:spPr>
          <a:xfrm>
            <a:off x="8604448" y="6471931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dirty="0"/>
              <a:t>94</a:t>
            </a:r>
            <a:endParaRPr kumimoji="1" lang="zh-CN" altLang="en-US" sz="2000" b="0" dirty="0"/>
          </a:p>
        </p:txBody>
      </p:sp>
    </p:spTree>
  </p:cSld>
  <p:clrMapOvr>
    <a:masterClrMapping/>
  </p:clrMapOvr>
  <p:transition spd="med">
    <p:cut/>
  </p:transition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15557</TotalTime>
  <Words>5369</Words>
  <Application>Microsoft Macintosh PowerPoint</Application>
  <PresentationFormat>全屏显示(4:3)</PresentationFormat>
  <Paragraphs>1161</Paragraphs>
  <Slides>94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94</vt:i4>
      </vt:variant>
    </vt:vector>
  </HeadingPairs>
  <TitlesOfParts>
    <vt:vector size="107" baseType="lpstr">
      <vt:lpstr>华文行楷</vt:lpstr>
      <vt:lpstr>楷体_GB2312</vt:lpstr>
      <vt:lpstr>宋体</vt:lpstr>
      <vt:lpstr>CMR10</vt:lpstr>
      <vt:lpstr>Arial</vt:lpstr>
      <vt:lpstr>Calibri</vt:lpstr>
      <vt:lpstr>Comic Sans MS</vt:lpstr>
      <vt:lpstr>Symbol</vt:lpstr>
      <vt:lpstr>Times New Roman</vt:lpstr>
      <vt:lpstr>Wingdings</vt:lpstr>
      <vt:lpstr>Capsules</vt:lpstr>
      <vt:lpstr>Visio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wyy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Yang Liu</cp:lastModifiedBy>
  <cp:revision>510</cp:revision>
  <dcterms:created xsi:type="dcterms:W3CDTF">2002-02-03T03:17:28Z</dcterms:created>
  <dcterms:modified xsi:type="dcterms:W3CDTF">2021-09-12T23:43:07Z</dcterms:modified>
</cp:coreProperties>
</file>